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4" r:id="rId5"/>
    <p:sldId id="260" r:id="rId6"/>
    <p:sldId id="258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  <a:srgbClr val="498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1406" y="48"/>
      </p:cViewPr>
      <p:guideLst>
        <p:guide orient="horz" pos="2160"/>
        <p:guide pos="28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5DB99-151F-7649-B62B-9EC983CC8363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03A2B-FA95-B246-A8B7-B3A4883FD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39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C6015-A978-0243-B356-84643614DC43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E182-9CCE-824C-9868-2D555A8A6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113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64063" y="2003254"/>
            <a:ext cx="3930650" cy="3322001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sl-SI" dirty="0"/>
              <a:t>Title of your 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64063" y="5463994"/>
            <a:ext cx="3930650" cy="62208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rgbClr val="55555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Your name</a:t>
            </a:r>
          </a:p>
        </p:txBody>
      </p:sp>
      <p:pic>
        <p:nvPicPr>
          <p:cNvPr id="8" name="Picture 7" descr="x5gon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73" y="2003254"/>
            <a:ext cx="3225196" cy="75342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1"/>
            <a:ext cx="3498069" cy="1803542"/>
          </a:xfrm>
          <a:prstGeom prst="rect">
            <a:avLst/>
          </a:prstGeom>
          <a:solidFill>
            <a:srgbClr val="498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" y="129600"/>
            <a:ext cx="3498069" cy="1549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Modal,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Cultural,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Lingual,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Cross Domain,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and Cross Site Global </a:t>
            </a:r>
          </a:p>
          <a:p>
            <a:pPr algn="ctr">
              <a:lnSpc>
                <a:spcPts val="1900"/>
              </a:lnSpc>
            </a:pPr>
            <a:r>
              <a:rPr lang="sl-SI" sz="1400" dirty="0">
                <a:solidFill>
                  <a:schemeClr val="bg1"/>
                </a:solidFill>
                <a:latin typeface="Arial"/>
                <a:cs typeface="Arial"/>
              </a:rPr>
              <a:t>OER Network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292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45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F2DEEA-D94D-8445-BFE8-5247D609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0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45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F2DEEA-D94D-8445-BFE8-5247D609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9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78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x5gon_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341" y="6345350"/>
            <a:ext cx="1404459" cy="3280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2342" y="6710475"/>
            <a:ext cx="1861658" cy="147525"/>
          </a:xfrm>
          <a:prstGeom prst="rect">
            <a:avLst/>
          </a:prstGeom>
          <a:solidFill>
            <a:srgbClr val="498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57200" y="634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00DD-824F-6547-899A-6CA0119D04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1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rgbClr val="498090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7145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platform.x5gon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it.ly/2pT5TF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pT5TFR" TargetMode="External"/><Relationship Id="rId2" Type="http://schemas.openxmlformats.org/officeDocument/2006/relationships/hyperlink" Target="https://bit.ly/32Nbw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form.x5gon.org/products/feed" TargetMode="External"/><Relationship Id="rId2" Type="http://schemas.openxmlformats.org/officeDocument/2006/relationships/hyperlink" Target="https://platform.x5gon.org/api/v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platform.x5gon.org/products/feed#recommender-rest-api" TargetMode="External"/><Relationship Id="rId4" Type="http://schemas.openxmlformats.org/officeDocument/2006/relationships/hyperlink" Target="https://platform.x5gon.org/products/feed#query-rest-ap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p3.x5gon.org/lamapidoc" TargetMode="External"/><Relationship Id="rId2" Type="http://schemas.openxmlformats.org/officeDocument/2006/relationships/hyperlink" Target="https://platform.x5gon.org/api/v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bit.ly/2p3Ygw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2003254"/>
            <a:ext cx="5599113" cy="3322001"/>
          </a:xfrm>
        </p:spPr>
        <p:txBody>
          <a:bodyPr/>
          <a:lstStyle/>
          <a:p>
            <a:r>
              <a:rPr lang="en-US" dirty="0"/>
              <a:t>API endpoint Manual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Sahan Bulathwela, Walid Ben </a:t>
            </a:r>
            <a:r>
              <a:rPr lang="en-US" dirty="0" err="1"/>
              <a:t>Romdhane</a:t>
            </a:r>
            <a:r>
              <a:rPr lang="en-US" dirty="0"/>
              <a:t> and Victor </a:t>
            </a:r>
            <a:r>
              <a:rPr lang="en-US" dirty="0" err="1"/>
              <a:t>Connes</a:t>
            </a:r>
            <a:r>
              <a:rPr lang="en-US" dirty="0"/>
              <a:t> </a:t>
            </a:r>
          </a:p>
        </p:txBody>
      </p:sp>
      <p:pic>
        <p:nvPicPr>
          <p:cNvPr id="3074" name="Picture 2" descr="Image result for x5gon">
            <a:extLst>
              <a:ext uri="{FF2B5EF4-FFF2-40B4-BE49-F238E27FC236}">
                <a16:creationId xmlns:a16="http://schemas.microsoft.com/office/drawing/2014/main" id="{68643CCA-665E-4DD2-AE9D-8A712D5B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548" y="903583"/>
            <a:ext cx="3958758" cy="296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79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789"/>
            <a:ext cx="8229600" cy="1143000"/>
          </a:xfrm>
        </p:spPr>
        <p:txBody>
          <a:bodyPr/>
          <a:lstStyle/>
          <a:p>
            <a:r>
              <a:rPr lang="en-US" dirty="0"/>
              <a:t>X5GON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X5GON (</a:t>
            </a:r>
            <a:r>
              <a:rPr lang="en-GB" dirty="0">
                <a:hlinkClick r:id="rId2"/>
              </a:rPr>
              <a:t>https://platform.x5gon.org/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GB" dirty="0"/>
              <a:t>A new AI-driven platform that will deliver OER content from everywhere, for the students’ need at the right time and place. 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srgbClr val="00B050"/>
                </a:solidFill>
              </a:rPr>
              <a:t>Aggregation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srgbClr val="00B050"/>
                </a:solidFill>
              </a:rPr>
              <a:t>Curation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Personalization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Creation</a:t>
            </a:r>
            <a:r>
              <a:rPr lang="en-US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1</a:t>
            </a:fld>
            <a:endParaRPr lang="en-US" dirty="0"/>
          </a:p>
        </p:txBody>
      </p:sp>
      <p:pic>
        <p:nvPicPr>
          <p:cNvPr id="2052" name="Picture 4" descr="Image result for x5gon">
            <a:extLst>
              <a:ext uri="{FF2B5EF4-FFF2-40B4-BE49-F238E27FC236}">
                <a16:creationId xmlns:a16="http://schemas.microsoft.com/office/drawing/2014/main" id="{66C91F92-F8D4-4FF6-AE9C-49F953F94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013" y="189379"/>
            <a:ext cx="14287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92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FD50-C483-4FED-B8BE-1A61E6A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Materials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91C83-76EB-4089-B748-FD760E3A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788" cy="452596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 full dataset of all the materials in X5GON (100K OERs)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Data Found at: </a:t>
            </a:r>
            <a:r>
              <a:rPr lang="en-GB" dirty="0">
                <a:hlinkClick r:id="rId2"/>
              </a:rPr>
              <a:t>https://bit.ly/2pT5TFR</a:t>
            </a:r>
            <a:r>
              <a:rPr lang="en-GB" dirty="0"/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Summary information about OER materials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id:</a:t>
            </a:r>
            <a:r>
              <a:rPr lang="en-GB" dirty="0"/>
              <a:t> Material ID to be used to query the APIs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title:</a:t>
            </a:r>
            <a:r>
              <a:rPr lang="en-GB" dirty="0"/>
              <a:t> title of the OER resource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type:</a:t>
            </a:r>
            <a:r>
              <a:rPr lang="en-GB" dirty="0"/>
              <a:t> Type of content (pdf, mp4 etc.)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language:</a:t>
            </a:r>
            <a:r>
              <a:rPr lang="en-GB" dirty="0"/>
              <a:t> Language (</a:t>
            </a:r>
            <a:r>
              <a:rPr lang="en-GB" dirty="0" err="1"/>
              <a:t>en</a:t>
            </a:r>
            <a:r>
              <a:rPr lang="en-GB" dirty="0"/>
              <a:t>, </a:t>
            </a:r>
            <a:r>
              <a:rPr lang="en-GB" dirty="0" err="1"/>
              <a:t>fr</a:t>
            </a:r>
            <a:r>
              <a:rPr lang="en-GB" dirty="0"/>
              <a:t>, </a:t>
            </a:r>
            <a:r>
              <a:rPr lang="en-GB" dirty="0" err="1"/>
              <a:t>sl</a:t>
            </a:r>
            <a:r>
              <a:rPr lang="en-GB" dirty="0"/>
              <a:t> etc.)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keywords:</a:t>
            </a:r>
            <a:r>
              <a:rPr lang="en-GB" dirty="0"/>
              <a:t> A set of keywords about the content (Not ordered)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concepts: </a:t>
            </a:r>
            <a:r>
              <a:rPr lang="en-GB" dirty="0"/>
              <a:t>Most relevant Wikipedia concepts about content (Most relevant to least relevant)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AB191-5402-4491-9502-FF6FACB4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2</a:t>
            </a:fld>
            <a:endParaRPr lang="en-US"/>
          </a:p>
        </p:txBody>
      </p:sp>
      <p:pic>
        <p:nvPicPr>
          <p:cNvPr id="4100" name="Picture 4" descr="Image result for OER materials&quot;">
            <a:extLst>
              <a:ext uri="{FF2B5EF4-FFF2-40B4-BE49-F238E27FC236}">
                <a16:creationId xmlns:a16="http://schemas.microsoft.com/office/drawing/2014/main" id="{45CB0682-39E3-497D-AA38-F41D3115D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188" y="209795"/>
            <a:ext cx="1828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31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FD50-C483-4FED-B8BE-1A61E6A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Materials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91C83-76EB-4089-B748-FD760E3A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788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 full dataset of all the materials in X5GON (100K OERs)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Data Found at: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hlinkClick r:id="rId2"/>
            </a:endParaRPr>
          </a:p>
          <a:p>
            <a:pPr algn="ctr"/>
            <a:r>
              <a:rPr lang="en-GB" sz="6000" dirty="0">
                <a:hlinkClick r:id="rId3"/>
              </a:rPr>
              <a:t>https://bit.ly/2pT5TFR</a:t>
            </a:r>
            <a:r>
              <a:rPr lang="en-GB" sz="60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AB191-5402-4491-9502-FF6FACB4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4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789"/>
            <a:ext cx="8229600" cy="1143000"/>
          </a:xfrm>
        </p:spPr>
        <p:txBody>
          <a:bodyPr/>
          <a:lstStyle/>
          <a:p>
            <a:r>
              <a:rPr lang="en-US" dirty="0"/>
              <a:t>                 API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X5GON currently supports 2 main APIs:</a:t>
            </a:r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b="1" dirty="0"/>
              <a:t>Feed API: </a:t>
            </a:r>
            <a:r>
              <a:rPr lang="en-US" dirty="0"/>
              <a:t>The set of endpoints that will allow browsing and accessing meta-information about the OER materials feed.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b="1" dirty="0"/>
              <a:t>Learning Analytics Machine (LAM API): </a:t>
            </a:r>
            <a:r>
              <a:rPr lang="en-US" dirty="0"/>
              <a:t>The set of API endpoints that provide AI features extracted from the OER materials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FC84FC-A97C-4CCC-8A29-D050A17FB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8551"/>
            <a:ext cx="1743592" cy="45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5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6B52-2C5B-4FCD-A299-139D6CAD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414D5-1C58-4413-93A3-EC19BE492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Base URL : </a:t>
            </a:r>
            <a:r>
              <a:rPr lang="en-GB" b="1" dirty="0">
                <a:hlinkClick r:id="rId2"/>
              </a:rPr>
              <a:t>https://platform.x5gon.org/api/v1</a:t>
            </a:r>
            <a:r>
              <a:rPr lang="en-GB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Docs: </a:t>
            </a:r>
            <a:r>
              <a:rPr lang="en-GB" dirty="0">
                <a:hlinkClick r:id="rId3"/>
              </a:rPr>
              <a:t>https://platform.x5gon.org/products/feed</a:t>
            </a:r>
            <a:r>
              <a:rPr lang="en-GB" dirty="0"/>
              <a:t> </a:t>
            </a:r>
            <a:endParaRPr lang="en-GB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Two main components: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Query REST API</a:t>
            </a:r>
          </a:p>
          <a:p>
            <a:pPr marL="1600200" lvl="2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https://platform.x5gon.org/products/feed#query-rest-api</a:t>
            </a:r>
            <a:r>
              <a:rPr lang="en-GB" dirty="0"/>
              <a:t> </a:t>
            </a:r>
            <a:endParaRPr lang="en-GB" b="1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Recommender REST API</a:t>
            </a:r>
          </a:p>
          <a:p>
            <a:pPr marL="1600200" lvl="2" indent="-457200">
              <a:buFont typeface="Arial" panose="020B0604020202020204" pitchFamily="34" charset="0"/>
              <a:buChar char="•"/>
            </a:pPr>
            <a:r>
              <a:rPr lang="en-GB" dirty="0">
                <a:hlinkClick r:id="rId5"/>
              </a:rPr>
              <a:t>https://platform.x5gon.org/products/feed#recommender-rest-api</a:t>
            </a:r>
            <a:endParaRPr lang="en-GB" b="1" dirty="0"/>
          </a:p>
          <a:p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18806-8A75-43E1-84A5-687D823F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5</a:t>
            </a:fld>
            <a:endParaRPr lang="en-US"/>
          </a:p>
        </p:txBody>
      </p:sp>
      <p:pic>
        <p:nvPicPr>
          <p:cNvPr id="5124" name="Picture 4" descr="ecosystem">
            <a:extLst>
              <a:ext uri="{FF2B5EF4-FFF2-40B4-BE49-F238E27FC236}">
                <a16:creationId xmlns:a16="http://schemas.microsoft.com/office/drawing/2014/main" id="{C8EAAB07-9623-40BB-A65D-305C89113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988" y="0"/>
            <a:ext cx="1555376" cy="155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95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6B52-2C5B-4FCD-A299-139D6CAD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Analytics Machine API (LAM API)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414D5-1C58-4413-93A3-EC19BE492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Base URL : </a:t>
            </a:r>
            <a:r>
              <a:rPr lang="en-GB" b="1" dirty="0">
                <a:hlinkClick r:id="rId2"/>
              </a:rPr>
              <a:t>https://platform.x5gon.org/api/v1</a:t>
            </a:r>
            <a:r>
              <a:rPr lang="en-GB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Docs: </a:t>
            </a:r>
            <a:r>
              <a:rPr lang="en-GB" dirty="0">
                <a:hlinkClick r:id="rId3"/>
              </a:rPr>
              <a:t>http://wp3.x5gon.org/lamapidoc</a:t>
            </a:r>
            <a:r>
              <a:rPr lang="en-GB" dirty="0"/>
              <a:t> </a:t>
            </a:r>
            <a:endParaRPr lang="en-GB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Multiple components: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Temporal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Distance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Difficulty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1" dirty="0"/>
              <a:t>Pre-process</a:t>
            </a:r>
          </a:p>
          <a:p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18806-8A75-43E1-84A5-687D823F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6</a:t>
            </a:fld>
            <a:endParaRPr lang="en-US"/>
          </a:p>
        </p:txBody>
      </p:sp>
      <p:pic>
        <p:nvPicPr>
          <p:cNvPr id="7170" name="Picture 2" descr="ecosystem">
            <a:extLst>
              <a:ext uri="{FF2B5EF4-FFF2-40B4-BE49-F238E27FC236}">
                <a16:creationId xmlns:a16="http://schemas.microsoft.com/office/drawing/2014/main" id="{54B8480E-327D-4B99-BB1E-1AFE875F1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882" y="2846295"/>
            <a:ext cx="2541494" cy="254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34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9FC8-1186-4E65-9CF7-7EDFDE0A5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Python Coding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CEA59-4E63-4CDB-92D9-871AEABC5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Go to Google                document at:</a:t>
            </a:r>
          </a:p>
          <a:p>
            <a:r>
              <a:rPr lang="en-GB" dirty="0"/>
              <a:t> </a:t>
            </a:r>
          </a:p>
          <a:p>
            <a:pPr algn="ctr"/>
            <a:r>
              <a:rPr lang="en-GB" sz="6000" dirty="0">
                <a:hlinkClick r:id="rId2"/>
              </a:rPr>
              <a:t>https://bit.ly/2p3Ygwr</a:t>
            </a:r>
            <a:r>
              <a:rPr lang="en-GB" sz="6000" dirty="0"/>
              <a:t> </a:t>
            </a:r>
          </a:p>
          <a:p>
            <a:endParaRPr lang="en-GB" dirty="0"/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Select </a:t>
            </a:r>
            <a:r>
              <a:rPr lang="en-GB" i="1" dirty="0">
                <a:solidFill>
                  <a:srgbClr val="00B050"/>
                </a:solidFill>
              </a:rPr>
              <a:t>File </a:t>
            </a:r>
            <a:r>
              <a:rPr lang="en-GB" i="1" dirty="0">
                <a:solidFill>
                  <a:srgbClr val="00B050"/>
                </a:solidFill>
                <a:sym typeface="Wingdings" panose="05000000000000000000" pitchFamily="2" charset="2"/>
              </a:rPr>
              <a:t> Save a copy in Drive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Start Building !!!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FFAD7-2D0A-4D05-8F56-A5AC3F26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2DEEA-D94D-8445-BFE8-5247D6090EC1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 descr="Image result for google colab">
            <a:extLst>
              <a:ext uri="{FF2B5EF4-FFF2-40B4-BE49-F238E27FC236}">
                <a16:creationId xmlns:a16="http://schemas.microsoft.com/office/drawing/2014/main" id="{D52589B6-D3CC-4101-BFCC-9CDD76314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597" y="1488431"/>
            <a:ext cx="1560979" cy="688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4870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x5g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X5gon_API_Manual</Template>
  <TotalTime>1268</TotalTime>
  <Words>364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Presentation x5gon</vt:lpstr>
      <vt:lpstr>API endpoint Manual</vt:lpstr>
      <vt:lpstr>X5GON</vt:lpstr>
      <vt:lpstr>Materials Catalogue</vt:lpstr>
      <vt:lpstr>Materials Catalogue</vt:lpstr>
      <vt:lpstr>                 API Overview</vt:lpstr>
      <vt:lpstr>Feed API</vt:lpstr>
      <vt:lpstr>Learning Analytics Machine API (LAM API)</vt:lpstr>
      <vt:lpstr>Python Coding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 endpoint Manual</dc:title>
  <dc:creator>Sahan Bulathwela</dc:creator>
  <cp:lastModifiedBy>Sahan Bulathwela</cp:lastModifiedBy>
  <cp:revision>17</cp:revision>
  <dcterms:created xsi:type="dcterms:W3CDTF">2019-10-25T11:41:19Z</dcterms:created>
  <dcterms:modified xsi:type="dcterms:W3CDTF">2019-10-26T08:49:58Z</dcterms:modified>
</cp:coreProperties>
</file>