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79" r:id="rId5"/>
    <p:sldId id="280" r:id="rId6"/>
    <p:sldId id="306" r:id="rId7"/>
    <p:sldId id="311" r:id="rId8"/>
    <p:sldId id="313" r:id="rId9"/>
    <p:sldId id="305" r:id="rId10"/>
    <p:sldId id="307" r:id="rId11"/>
    <p:sldId id="257" r:id="rId12"/>
    <p:sldId id="296" r:id="rId13"/>
    <p:sldId id="297" r:id="rId14"/>
    <p:sldId id="300" r:id="rId15"/>
    <p:sldId id="299" r:id="rId16"/>
    <p:sldId id="256" r:id="rId17"/>
    <p:sldId id="301" r:id="rId18"/>
    <p:sldId id="268" r:id="rId19"/>
    <p:sldId id="278" r:id="rId20"/>
    <p:sldId id="272" r:id="rId21"/>
    <p:sldId id="302" r:id="rId22"/>
    <p:sldId id="303" r:id="rId23"/>
    <p:sldId id="283" r:id="rId24"/>
    <p:sldId id="284"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Quirke-Tomlins" initials="A 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19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9"/>
    <p:restoredTop sz="89118" autoAdjust="0"/>
  </p:normalViewPr>
  <p:slideViewPr>
    <p:cSldViewPr>
      <p:cViewPr varScale="1">
        <p:scale>
          <a:sx n="73" d="100"/>
          <a:sy n="73" d="100"/>
        </p:scale>
        <p:origin x="153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CA850-4385-47B6-B320-0525F683989B}" type="doc">
      <dgm:prSet loTypeId="urn:microsoft.com/office/officeart/2008/layout/LinedList" loCatId="" qsTypeId="urn:microsoft.com/office/officeart/2005/8/quickstyle/simple1" qsCatId="simple" csTypeId="urn:microsoft.com/office/officeart/2005/8/colors/colorful1" csCatId="colorful"/>
      <dgm:spPr/>
      <dgm:t>
        <a:bodyPr/>
        <a:lstStyle/>
        <a:p>
          <a:endParaRPr lang="en-US"/>
        </a:p>
      </dgm:t>
    </dgm:pt>
    <dgm:pt modelId="{FBC71BBE-E891-4378-8DB7-7562D835FF1B}">
      <dgm:prSet custT="1"/>
      <dgm:spPr/>
      <dgm:t>
        <a:bodyPr/>
        <a:lstStyle/>
        <a:p>
          <a:r>
            <a:rPr lang="en-US" sz="1400" dirty="0"/>
            <a:t>To promote South-South cooperation in the work of NGOs and ​CSOs in developmental, humanitarian and related spheres.​</a:t>
          </a:r>
        </a:p>
      </dgm:t>
    </dgm:pt>
    <dgm:pt modelId="{2E0EE45A-FA30-4BDA-B734-F8EC08AF340A}" type="parTrans" cxnId="{FC677523-C905-4246-8F4B-9CDE4AA72CE2}">
      <dgm:prSet/>
      <dgm:spPr/>
      <dgm:t>
        <a:bodyPr/>
        <a:lstStyle/>
        <a:p>
          <a:endParaRPr lang="en-US"/>
        </a:p>
      </dgm:t>
    </dgm:pt>
    <dgm:pt modelId="{56A7A766-9F67-43E1-AA3D-4ECF5D50C993}" type="sibTrans" cxnId="{FC677523-C905-4246-8F4B-9CDE4AA72CE2}">
      <dgm:prSet/>
      <dgm:spPr/>
      <dgm:t>
        <a:bodyPr/>
        <a:lstStyle/>
        <a:p>
          <a:endParaRPr lang="en-US"/>
        </a:p>
      </dgm:t>
    </dgm:pt>
    <dgm:pt modelId="{4E239073-2FC8-458F-AB28-43DF51987EE4}">
      <dgm:prSet custT="1"/>
      <dgm:spPr/>
      <dgm:t>
        <a:bodyPr/>
        <a:lstStyle/>
        <a:p>
          <a:r>
            <a:rPr lang="en-US" sz="1400" b="0" dirty="0"/>
            <a:t>To take stock of SSC practices in NGOs and CSOs since the adoption of BAPA.​</a:t>
          </a:r>
        </a:p>
      </dgm:t>
    </dgm:pt>
    <dgm:pt modelId="{99067D46-4CB7-45FB-BE29-0D582716220F}" type="parTrans" cxnId="{C941C487-F088-42B7-97C7-C667C14442B7}">
      <dgm:prSet/>
      <dgm:spPr/>
      <dgm:t>
        <a:bodyPr/>
        <a:lstStyle/>
        <a:p>
          <a:endParaRPr lang="en-US"/>
        </a:p>
      </dgm:t>
    </dgm:pt>
    <dgm:pt modelId="{E8309875-D82F-44CE-8D6F-1FADB45778A7}" type="sibTrans" cxnId="{C941C487-F088-42B7-97C7-C667C14442B7}">
      <dgm:prSet/>
      <dgm:spPr/>
      <dgm:t>
        <a:bodyPr/>
        <a:lstStyle/>
        <a:p>
          <a:endParaRPr lang="en-US"/>
        </a:p>
      </dgm:t>
    </dgm:pt>
    <dgm:pt modelId="{C47CEA68-8F44-499F-BCFE-61AD3F3CB754}">
      <dgm:prSet custT="1"/>
      <dgm:spPr/>
      <dgm:t>
        <a:bodyPr/>
        <a:lstStyle/>
        <a:p>
          <a:r>
            <a:rPr lang="en-US" sz="1400" dirty="0"/>
            <a:t>To develop a shared understanding on the concepts, development context and issues on SSC as viewed from the perspective of NGOs and CSOs, and the common principles that should guide SSC in their respective domains.​</a:t>
          </a:r>
        </a:p>
      </dgm:t>
    </dgm:pt>
    <dgm:pt modelId="{011504B1-2839-4D41-846E-0A035F6B8750}" type="parTrans" cxnId="{1BEC7BD0-3BDE-4F6D-84CC-AE70FF188345}">
      <dgm:prSet/>
      <dgm:spPr/>
      <dgm:t>
        <a:bodyPr/>
        <a:lstStyle/>
        <a:p>
          <a:endParaRPr lang="en-US"/>
        </a:p>
      </dgm:t>
    </dgm:pt>
    <dgm:pt modelId="{5E31622F-E59F-435F-8BA5-1F4877410A68}" type="sibTrans" cxnId="{1BEC7BD0-3BDE-4F6D-84CC-AE70FF188345}">
      <dgm:prSet/>
      <dgm:spPr/>
      <dgm:t>
        <a:bodyPr/>
        <a:lstStyle/>
        <a:p>
          <a:endParaRPr lang="en-US"/>
        </a:p>
      </dgm:t>
    </dgm:pt>
    <dgm:pt modelId="{49D25C39-9D02-4418-8EE5-DAADC087ADCC}">
      <dgm:prSet custT="1"/>
      <dgm:spPr/>
      <dgm:t>
        <a:bodyPr/>
        <a:lstStyle/>
        <a:p>
          <a:r>
            <a:rPr lang="en-US" sz="1400" dirty="0"/>
            <a:t>To facilitate the strengthening of capacities of NGOs and CSOs; where needed, through the sharing of expertise, best practices, staff training and other assets among themselves.​</a:t>
          </a:r>
        </a:p>
      </dgm:t>
    </dgm:pt>
    <dgm:pt modelId="{1A70EF33-6731-47C5-833B-A66B2070F56E}" type="parTrans" cxnId="{73CF7328-AFE2-45BE-9314-936E626C5ACB}">
      <dgm:prSet/>
      <dgm:spPr/>
      <dgm:t>
        <a:bodyPr/>
        <a:lstStyle/>
        <a:p>
          <a:endParaRPr lang="en-US"/>
        </a:p>
      </dgm:t>
    </dgm:pt>
    <dgm:pt modelId="{7D837C00-2E53-4C8B-B4D0-654915649D2D}" type="sibTrans" cxnId="{73CF7328-AFE2-45BE-9314-936E626C5ACB}">
      <dgm:prSet/>
      <dgm:spPr/>
      <dgm:t>
        <a:bodyPr/>
        <a:lstStyle/>
        <a:p>
          <a:endParaRPr lang="en-US"/>
        </a:p>
      </dgm:t>
    </dgm:pt>
    <dgm:pt modelId="{4D80BFC9-5A11-4F80-94C6-3BECF99DCF94}">
      <dgm:prSet custT="1"/>
      <dgm:spPr/>
      <dgm:t>
        <a:bodyPr/>
        <a:lstStyle/>
        <a:p>
          <a:r>
            <a:rPr lang="en-US" sz="1400" dirty="0"/>
            <a:t>To play a collective role of advocacy in international fora in support and promotion of South-South Cooperation policies and practices.</a:t>
          </a:r>
        </a:p>
      </dgm:t>
    </dgm:pt>
    <dgm:pt modelId="{499277E7-FADB-464A-9857-97EE8334B623}" type="parTrans" cxnId="{7A243C1F-3D7A-4202-A708-48B83476BCD6}">
      <dgm:prSet/>
      <dgm:spPr/>
      <dgm:t>
        <a:bodyPr/>
        <a:lstStyle/>
        <a:p>
          <a:endParaRPr lang="en-US"/>
        </a:p>
      </dgm:t>
    </dgm:pt>
    <dgm:pt modelId="{F1599F2D-2039-4402-A889-C0F327D8A4D4}" type="sibTrans" cxnId="{7A243C1F-3D7A-4202-A708-48B83476BCD6}">
      <dgm:prSet/>
      <dgm:spPr/>
      <dgm:t>
        <a:bodyPr/>
        <a:lstStyle/>
        <a:p>
          <a:endParaRPr lang="en-US"/>
        </a:p>
      </dgm:t>
    </dgm:pt>
    <dgm:pt modelId="{F93A1850-21C6-8C49-AC2A-C6C1941115D2}" type="pres">
      <dgm:prSet presAssocID="{9CACA850-4385-47B6-B320-0525F683989B}" presName="vert0" presStyleCnt="0">
        <dgm:presLayoutVars>
          <dgm:dir/>
          <dgm:animOne val="branch"/>
          <dgm:animLvl val="lvl"/>
        </dgm:presLayoutVars>
      </dgm:prSet>
      <dgm:spPr/>
    </dgm:pt>
    <dgm:pt modelId="{F8D0383E-AF0B-2E4E-BB0A-7B39DEFD3214}" type="pres">
      <dgm:prSet presAssocID="{FBC71BBE-E891-4378-8DB7-7562D835FF1B}" presName="thickLine" presStyleLbl="alignNode1" presStyleIdx="0" presStyleCnt="5"/>
      <dgm:spPr/>
    </dgm:pt>
    <dgm:pt modelId="{FE2EB07B-FCBD-1E4C-AE81-7109CF266F26}" type="pres">
      <dgm:prSet presAssocID="{FBC71BBE-E891-4378-8DB7-7562D835FF1B}" presName="horz1" presStyleCnt="0"/>
      <dgm:spPr/>
    </dgm:pt>
    <dgm:pt modelId="{59D02696-8E75-A846-9701-24A894211DC7}" type="pres">
      <dgm:prSet presAssocID="{FBC71BBE-E891-4378-8DB7-7562D835FF1B}" presName="tx1" presStyleLbl="revTx" presStyleIdx="0" presStyleCnt="5"/>
      <dgm:spPr/>
    </dgm:pt>
    <dgm:pt modelId="{DDE4EE76-818C-8A4A-A34B-F8BF005A0AE0}" type="pres">
      <dgm:prSet presAssocID="{FBC71BBE-E891-4378-8DB7-7562D835FF1B}" presName="vert1" presStyleCnt="0"/>
      <dgm:spPr/>
    </dgm:pt>
    <dgm:pt modelId="{AC6FAF33-E0F5-0F45-9ED4-427724EEEDE0}" type="pres">
      <dgm:prSet presAssocID="{4E239073-2FC8-458F-AB28-43DF51987EE4}" presName="thickLine" presStyleLbl="alignNode1" presStyleIdx="1" presStyleCnt="5"/>
      <dgm:spPr/>
    </dgm:pt>
    <dgm:pt modelId="{9470F8BA-E74E-1E47-A820-AF47AB6C1831}" type="pres">
      <dgm:prSet presAssocID="{4E239073-2FC8-458F-AB28-43DF51987EE4}" presName="horz1" presStyleCnt="0"/>
      <dgm:spPr/>
    </dgm:pt>
    <dgm:pt modelId="{5DC94F81-8EC9-8C48-9C6B-52105B986B51}" type="pres">
      <dgm:prSet presAssocID="{4E239073-2FC8-458F-AB28-43DF51987EE4}" presName="tx1" presStyleLbl="revTx" presStyleIdx="1" presStyleCnt="5"/>
      <dgm:spPr/>
    </dgm:pt>
    <dgm:pt modelId="{319C90DF-05CE-B544-8209-05CB3B158791}" type="pres">
      <dgm:prSet presAssocID="{4E239073-2FC8-458F-AB28-43DF51987EE4}" presName="vert1" presStyleCnt="0"/>
      <dgm:spPr/>
    </dgm:pt>
    <dgm:pt modelId="{60C6953A-2360-CF45-9075-4C1F7BE4025E}" type="pres">
      <dgm:prSet presAssocID="{C47CEA68-8F44-499F-BCFE-61AD3F3CB754}" presName="thickLine" presStyleLbl="alignNode1" presStyleIdx="2" presStyleCnt="5"/>
      <dgm:spPr/>
    </dgm:pt>
    <dgm:pt modelId="{EE9BB6F5-D3B5-484D-9C74-9EBA150F4B12}" type="pres">
      <dgm:prSet presAssocID="{C47CEA68-8F44-499F-BCFE-61AD3F3CB754}" presName="horz1" presStyleCnt="0"/>
      <dgm:spPr/>
    </dgm:pt>
    <dgm:pt modelId="{D925599E-FADB-704C-BD96-8FF9C8503427}" type="pres">
      <dgm:prSet presAssocID="{C47CEA68-8F44-499F-BCFE-61AD3F3CB754}" presName="tx1" presStyleLbl="revTx" presStyleIdx="2" presStyleCnt="5"/>
      <dgm:spPr/>
    </dgm:pt>
    <dgm:pt modelId="{306AF3B5-C40B-0E4B-981B-B77415939F6A}" type="pres">
      <dgm:prSet presAssocID="{C47CEA68-8F44-499F-BCFE-61AD3F3CB754}" presName="vert1" presStyleCnt="0"/>
      <dgm:spPr/>
    </dgm:pt>
    <dgm:pt modelId="{1832E066-FA82-1241-8254-630E314F3696}" type="pres">
      <dgm:prSet presAssocID="{49D25C39-9D02-4418-8EE5-DAADC087ADCC}" presName="thickLine" presStyleLbl="alignNode1" presStyleIdx="3" presStyleCnt="5"/>
      <dgm:spPr/>
    </dgm:pt>
    <dgm:pt modelId="{D9BA829C-2FB7-5349-8E0C-46C1A6C6DF96}" type="pres">
      <dgm:prSet presAssocID="{49D25C39-9D02-4418-8EE5-DAADC087ADCC}" presName="horz1" presStyleCnt="0"/>
      <dgm:spPr/>
    </dgm:pt>
    <dgm:pt modelId="{9BCC9843-4239-D143-ADF4-5B9B4F8CE498}" type="pres">
      <dgm:prSet presAssocID="{49D25C39-9D02-4418-8EE5-DAADC087ADCC}" presName="tx1" presStyleLbl="revTx" presStyleIdx="3" presStyleCnt="5"/>
      <dgm:spPr/>
    </dgm:pt>
    <dgm:pt modelId="{B1AF422A-98EF-6947-B345-9F8E6F93279E}" type="pres">
      <dgm:prSet presAssocID="{49D25C39-9D02-4418-8EE5-DAADC087ADCC}" presName="vert1" presStyleCnt="0"/>
      <dgm:spPr/>
    </dgm:pt>
    <dgm:pt modelId="{63EB44F1-9B1C-814A-9002-03FB1824C5B8}" type="pres">
      <dgm:prSet presAssocID="{4D80BFC9-5A11-4F80-94C6-3BECF99DCF94}" presName="thickLine" presStyleLbl="alignNode1" presStyleIdx="4" presStyleCnt="5"/>
      <dgm:spPr/>
    </dgm:pt>
    <dgm:pt modelId="{067865FE-AF42-8542-B962-F8705D226AAF}" type="pres">
      <dgm:prSet presAssocID="{4D80BFC9-5A11-4F80-94C6-3BECF99DCF94}" presName="horz1" presStyleCnt="0"/>
      <dgm:spPr/>
    </dgm:pt>
    <dgm:pt modelId="{401534A4-579D-F54D-B955-353E91636BE3}" type="pres">
      <dgm:prSet presAssocID="{4D80BFC9-5A11-4F80-94C6-3BECF99DCF94}" presName="tx1" presStyleLbl="revTx" presStyleIdx="4" presStyleCnt="5"/>
      <dgm:spPr/>
    </dgm:pt>
    <dgm:pt modelId="{162F161C-C2E8-BF4D-88C3-F50DD04E92D1}" type="pres">
      <dgm:prSet presAssocID="{4D80BFC9-5A11-4F80-94C6-3BECF99DCF94}" presName="vert1" presStyleCnt="0"/>
      <dgm:spPr/>
    </dgm:pt>
  </dgm:ptLst>
  <dgm:cxnLst>
    <dgm:cxn modelId="{FCFABB02-9BEB-7548-99F1-53187E6C63CA}" type="presOf" srcId="{C47CEA68-8F44-499F-BCFE-61AD3F3CB754}" destId="{D925599E-FADB-704C-BD96-8FF9C8503427}" srcOrd="0" destOrd="0" presId="urn:microsoft.com/office/officeart/2008/layout/LinedList"/>
    <dgm:cxn modelId="{7A243C1F-3D7A-4202-A708-48B83476BCD6}" srcId="{9CACA850-4385-47B6-B320-0525F683989B}" destId="{4D80BFC9-5A11-4F80-94C6-3BECF99DCF94}" srcOrd="4" destOrd="0" parTransId="{499277E7-FADB-464A-9857-97EE8334B623}" sibTransId="{F1599F2D-2039-4402-A889-C0F327D8A4D4}"/>
    <dgm:cxn modelId="{FC677523-C905-4246-8F4B-9CDE4AA72CE2}" srcId="{9CACA850-4385-47B6-B320-0525F683989B}" destId="{FBC71BBE-E891-4378-8DB7-7562D835FF1B}" srcOrd="0" destOrd="0" parTransId="{2E0EE45A-FA30-4BDA-B734-F8EC08AF340A}" sibTransId="{56A7A766-9F67-43E1-AA3D-4ECF5D50C993}"/>
    <dgm:cxn modelId="{73CF7328-AFE2-45BE-9314-936E626C5ACB}" srcId="{9CACA850-4385-47B6-B320-0525F683989B}" destId="{49D25C39-9D02-4418-8EE5-DAADC087ADCC}" srcOrd="3" destOrd="0" parTransId="{1A70EF33-6731-47C5-833B-A66B2070F56E}" sibTransId="{7D837C00-2E53-4C8B-B4D0-654915649D2D}"/>
    <dgm:cxn modelId="{6FA8A06C-9FA8-9641-ADCB-1ADC07E219FA}" type="presOf" srcId="{4D80BFC9-5A11-4F80-94C6-3BECF99DCF94}" destId="{401534A4-579D-F54D-B955-353E91636BE3}" srcOrd="0" destOrd="0" presId="urn:microsoft.com/office/officeart/2008/layout/LinedList"/>
    <dgm:cxn modelId="{0EDFAF50-43C5-CD4B-BA34-E7EEC947F9DB}" type="presOf" srcId="{9CACA850-4385-47B6-B320-0525F683989B}" destId="{F93A1850-21C6-8C49-AC2A-C6C1941115D2}" srcOrd="0" destOrd="0" presId="urn:microsoft.com/office/officeart/2008/layout/LinedList"/>
    <dgm:cxn modelId="{C941C487-F088-42B7-97C7-C667C14442B7}" srcId="{9CACA850-4385-47B6-B320-0525F683989B}" destId="{4E239073-2FC8-458F-AB28-43DF51987EE4}" srcOrd="1" destOrd="0" parTransId="{99067D46-4CB7-45FB-BE29-0D582716220F}" sibTransId="{E8309875-D82F-44CE-8D6F-1FADB45778A7}"/>
    <dgm:cxn modelId="{683B878F-7699-AF4B-9CD3-DF37FE55FB34}" type="presOf" srcId="{4E239073-2FC8-458F-AB28-43DF51987EE4}" destId="{5DC94F81-8EC9-8C48-9C6B-52105B986B51}" srcOrd="0" destOrd="0" presId="urn:microsoft.com/office/officeart/2008/layout/LinedList"/>
    <dgm:cxn modelId="{721A5BA2-F1AD-9F45-9917-880D9C7EDF32}" type="presOf" srcId="{49D25C39-9D02-4418-8EE5-DAADC087ADCC}" destId="{9BCC9843-4239-D143-ADF4-5B9B4F8CE498}" srcOrd="0" destOrd="0" presId="urn:microsoft.com/office/officeart/2008/layout/LinedList"/>
    <dgm:cxn modelId="{DF3EFFBC-B1F7-9C49-A8F8-A3A2D7E20F6E}" type="presOf" srcId="{FBC71BBE-E891-4378-8DB7-7562D835FF1B}" destId="{59D02696-8E75-A846-9701-24A894211DC7}" srcOrd="0" destOrd="0" presId="urn:microsoft.com/office/officeart/2008/layout/LinedList"/>
    <dgm:cxn modelId="{1BEC7BD0-3BDE-4F6D-84CC-AE70FF188345}" srcId="{9CACA850-4385-47B6-B320-0525F683989B}" destId="{C47CEA68-8F44-499F-BCFE-61AD3F3CB754}" srcOrd="2" destOrd="0" parTransId="{011504B1-2839-4D41-846E-0A035F6B8750}" sibTransId="{5E31622F-E59F-435F-8BA5-1F4877410A68}"/>
    <dgm:cxn modelId="{C3275A7B-9D7B-5D47-BB4E-86DCD8C96A28}" type="presParOf" srcId="{F93A1850-21C6-8C49-AC2A-C6C1941115D2}" destId="{F8D0383E-AF0B-2E4E-BB0A-7B39DEFD3214}" srcOrd="0" destOrd="0" presId="urn:microsoft.com/office/officeart/2008/layout/LinedList"/>
    <dgm:cxn modelId="{D5EE41E0-F126-4741-9CFC-4F21D22967AE}" type="presParOf" srcId="{F93A1850-21C6-8C49-AC2A-C6C1941115D2}" destId="{FE2EB07B-FCBD-1E4C-AE81-7109CF266F26}" srcOrd="1" destOrd="0" presId="urn:microsoft.com/office/officeart/2008/layout/LinedList"/>
    <dgm:cxn modelId="{081252ED-F4FB-894A-82A1-7EE26CD2D3C8}" type="presParOf" srcId="{FE2EB07B-FCBD-1E4C-AE81-7109CF266F26}" destId="{59D02696-8E75-A846-9701-24A894211DC7}" srcOrd="0" destOrd="0" presId="urn:microsoft.com/office/officeart/2008/layout/LinedList"/>
    <dgm:cxn modelId="{8A38319D-8F8D-5545-B113-B07708CA8077}" type="presParOf" srcId="{FE2EB07B-FCBD-1E4C-AE81-7109CF266F26}" destId="{DDE4EE76-818C-8A4A-A34B-F8BF005A0AE0}" srcOrd="1" destOrd="0" presId="urn:microsoft.com/office/officeart/2008/layout/LinedList"/>
    <dgm:cxn modelId="{D67EF244-420F-4449-B733-C61889B09EDA}" type="presParOf" srcId="{F93A1850-21C6-8C49-AC2A-C6C1941115D2}" destId="{AC6FAF33-E0F5-0F45-9ED4-427724EEEDE0}" srcOrd="2" destOrd="0" presId="urn:microsoft.com/office/officeart/2008/layout/LinedList"/>
    <dgm:cxn modelId="{E0C7DEFC-EE4F-A942-9281-B5B7B56BF949}" type="presParOf" srcId="{F93A1850-21C6-8C49-AC2A-C6C1941115D2}" destId="{9470F8BA-E74E-1E47-A820-AF47AB6C1831}" srcOrd="3" destOrd="0" presId="urn:microsoft.com/office/officeart/2008/layout/LinedList"/>
    <dgm:cxn modelId="{5E1069BA-5E4D-2946-9B95-708B1EAEF58F}" type="presParOf" srcId="{9470F8BA-E74E-1E47-A820-AF47AB6C1831}" destId="{5DC94F81-8EC9-8C48-9C6B-52105B986B51}" srcOrd="0" destOrd="0" presId="urn:microsoft.com/office/officeart/2008/layout/LinedList"/>
    <dgm:cxn modelId="{3E3B6806-0891-F742-B178-D5739B8DBA6E}" type="presParOf" srcId="{9470F8BA-E74E-1E47-A820-AF47AB6C1831}" destId="{319C90DF-05CE-B544-8209-05CB3B158791}" srcOrd="1" destOrd="0" presId="urn:microsoft.com/office/officeart/2008/layout/LinedList"/>
    <dgm:cxn modelId="{99773653-3806-D84C-BD7F-F356434DEFA3}" type="presParOf" srcId="{F93A1850-21C6-8C49-AC2A-C6C1941115D2}" destId="{60C6953A-2360-CF45-9075-4C1F7BE4025E}" srcOrd="4" destOrd="0" presId="urn:microsoft.com/office/officeart/2008/layout/LinedList"/>
    <dgm:cxn modelId="{3511FB25-FA41-AB46-AB4A-B3E68DDD7523}" type="presParOf" srcId="{F93A1850-21C6-8C49-AC2A-C6C1941115D2}" destId="{EE9BB6F5-D3B5-484D-9C74-9EBA150F4B12}" srcOrd="5" destOrd="0" presId="urn:microsoft.com/office/officeart/2008/layout/LinedList"/>
    <dgm:cxn modelId="{C3C1D74E-9B19-7A40-9F17-A4B06BECD8CA}" type="presParOf" srcId="{EE9BB6F5-D3B5-484D-9C74-9EBA150F4B12}" destId="{D925599E-FADB-704C-BD96-8FF9C8503427}" srcOrd="0" destOrd="0" presId="urn:microsoft.com/office/officeart/2008/layout/LinedList"/>
    <dgm:cxn modelId="{07B03A31-659F-2E4E-803C-407165F5B3DA}" type="presParOf" srcId="{EE9BB6F5-D3B5-484D-9C74-9EBA150F4B12}" destId="{306AF3B5-C40B-0E4B-981B-B77415939F6A}" srcOrd="1" destOrd="0" presId="urn:microsoft.com/office/officeart/2008/layout/LinedList"/>
    <dgm:cxn modelId="{99AE511C-9176-524F-AB7B-1C5BB2274EA0}" type="presParOf" srcId="{F93A1850-21C6-8C49-AC2A-C6C1941115D2}" destId="{1832E066-FA82-1241-8254-630E314F3696}" srcOrd="6" destOrd="0" presId="urn:microsoft.com/office/officeart/2008/layout/LinedList"/>
    <dgm:cxn modelId="{7902F265-C43B-2944-9090-EF33D4BC4D34}" type="presParOf" srcId="{F93A1850-21C6-8C49-AC2A-C6C1941115D2}" destId="{D9BA829C-2FB7-5349-8E0C-46C1A6C6DF96}" srcOrd="7" destOrd="0" presId="urn:microsoft.com/office/officeart/2008/layout/LinedList"/>
    <dgm:cxn modelId="{1ED56308-480A-5348-A4BE-20B3330E1171}" type="presParOf" srcId="{D9BA829C-2FB7-5349-8E0C-46C1A6C6DF96}" destId="{9BCC9843-4239-D143-ADF4-5B9B4F8CE498}" srcOrd="0" destOrd="0" presId="urn:microsoft.com/office/officeart/2008/layout/LinedList"/>
    <dgm:cxn modelId="{6DA118F6-A519-6740-B28A-E62A5680777F}" type="presParOf" srcId="{D9BA829C-2FB7-5349-8E0C-46C1A6C6DF96}" destId="{B1AF422A-98EF-6947-B345-9F8E6F93279E}" srcOrd="1" destOrd="0" presId="urn:microsoft.com/office/officeart/2008/layout/LinedList"/>
    <dgm:cxn modelId="{606781A1-50CF-DD4B-A310-D3E4260F4A5F}" type="presParOf" srcId="{F93A1850-21C6-8C49-AC2A-C6C1941115D2}" destId="{63EB44F1-9B1C-814A-9002-03FB1824C5B8}" srcOrd="8" destOrd="0" presId="urn:microsoft.com/office/officeart/2008/layout/LinedList"/>
    <dgm:cxn modelId="{9276B3C9-CD0B-514F-9776-117463E75D5C}" type="presParOf" srcId="{F93A1850-21C6-8C49-AC2A-C6C1941115D2}" destId="{067865FE-AF42-8542-B962-F8705D226AAF}" srcOrd="9" destOrd="0" presId="urn:microsoft.com/office/officeart/2008/layout/LinedList"/>
    <dgm:cxn modelId="{4B98E2B9-B100-3047-B3FA-781858F9562D}" type="presParOf" srcId="{067865FE-AF42-8542-B962-F8705D226AAF}" destId="{401534A4-579D-F54D-B955-353E91636BE3}" srcOrd="0" destOrd="0" presId="urn:microsoft.com/office/officeart/2008/layout/LinedList"/>
    <dgm:cxn modelId="{EBDC645D-3E74-234B-8ED3-54E3B0EE058D}" type="presParOf" srcId="{067865FE-AF42-8542-B962-F8705D226AAF}" destId="{162F161C-C2E8-BF4D-88C3-F50DD04E92D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0383E-AF0B-2E4E-BB0A-7B39DEFD3214}">
      <dsp:nvSpPr>
        <dsp:cNvPr id="0" name=""/>
        <dsp:cNvSpPr/>
      </dsp:nvSpPr>
      <dsp:spPr>
        <a:xfrm>
          <a:off x="0" y="579"/>
          <a:ext cx="840541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D02696-8E75-A846-9701-24A894211DC7}">
      <dsp:nvSpPr>
        <dsp:cNvPr id="0" name=""/>
        <dsp:cNvSpPr/>
      </dsp:nvSpPr>
      <dsp:spPr>
        <a:xfrm>
          <a:off x="0" y="579"/>
          <a:ext cx="8405417" cy="94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To promote South-South cooperation in the work of NGOs and ​CSOs in developmental, humanitarian and related spheres.​</a:t>
          </a:r>
        </a:p>
      </dsp:txBody>
      <dsp:txXfrm>
        <a:off x="0" y="579"/>
        <a:ext cx="8405417" cy="948712"/>
      </dsp:txXfrm>
    </dsp:sp>
    <dsp:sp modelId="{AC6FAF33-E0F5-0F45-9ED4-427724EEEDE0}">
      <dsp:nvSpPr>
        <dsp:cNvPr id="0" name=""/>
        <dsp:cNvSpPr/>
      </dsp:nvSpPr>
      <dsp:spPr>
        <a:xfrm>
          <a:off x="0" y="949291"/>
          <a:ext cx="840541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94F81-8EC9-8C48-9C6B-52105B986B51}">
      <dsp:nvSpPr>
        <dsp:cNvPr id="0" name=""/>
        <dsp:cNvSpPr/>
      </dsp:nvSpPr>
      <dsp:spPr>
        <a:xfrm>
          <a:off x="0" y="949291"/>
          <a:ext cx="8405417" cy="94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t>To take stock of SSC practices in NGOs and CSOs since the adoption of BAPA.​</a:t>
          </a:r>
        </a:p>
      </dsp:txBody>
      <dsp:txXfrm>
        <a:off x="0" y="949291"/>
        <a:ext cx="8405417" cy="948712"/>
      </dsp:txXfrm>
    </dsp:sp>
    <dsp:sp modelId="{60C6953A-2360-CF45-9075-4C1F7BE4025E}">
      <dsp:nvSpPr>
        <dsp:cNvPr id="0" name=""/>
        <dsp:cNvSpPr/>
      </dsp:nvSpPr>
      <dsp:spPr>
        <a:xfrm>
          <a:off x="0" y="1898003"/>
          <a:ext cx="840541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25599E-FADB-704C-BD96-8FF9C8503427}">
      <dsp:nvSpPr>
        <dsp:cNvPr id="0" name=""/>
        <dsp:cNvSpPr/>
      </dsp:nvSpPr>
      <dsp:spPr>
        <a:xfrm>
          <a:off x="0" y="1898003"/>
          <a:ext cx="8405417" cy="94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To develop a shared understanding on the concepts, development context and issues on SSC as viewed from the perspective of NGOs and CSOs, and the common principles that should guide SSC in their respective domains.​</a:t>
          </a:r>
        </a:p>
      </dsp:txBody>
      <dsp:txXfrm>
        <a:off x="0" y="1898003"/>
        <a:ext cx="8405417" cy="948712"/>
      </dsp:txXfrm>
    </dsp:sp>
    <dsp:sp modelId="{1832E066-FA82-1241-8254-630E314F3696}">
      <dsp:nvSpPr>
        <dsp:cNvPr id="0" name=""/>
        <dsp:cNvSpPr/>
      </dsp:nvSpPr>
      <dsp:spPr>
        <a:xfrm>
          <a:off x="0" y="2846716"/>
          <a:ext cx="8405417"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C9843-4239-D143-ADF4-5B9B4F8CE498}">
      <dsp:nvSpPr>
        <dsp:cNvPr id="0" name=""/>
        <dsp:cNvSpPr/>
      </dsp:nvSpPr>
      <dsp:spPr>
        <a:xfrm>
          <a:off x="0" y="2846716"/>
          <a:ext cx="8405417" cy="94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To facilitate the strengthening of capacities of NGOs and CSOs; where needed, through the sharing of expertise, best practices, staff training and other assets among themselves.​</a:t>
          </a:r>
        </a:p>
      </dsp:txBody>
      <dsp:txXfrm>
        <a:off x="0" y="2846716"/>
        <a:ext cx="8405417" cy="948712"/>
      </dsp:txXfrm>
    </dsp:sp>
    <dsp:sp modelId="{63EB44F1-9B1C-814A-9002-03FB1824C5B8}">
      <dsp:nvSpPr>
        <dsp:cNvPr id="0" name=""/>
        <dsp:cNvSpPr/>
      </dsp:nvSpPr>
      <dsp:spPr>
        <a:xfrm>
          <a:off x="0" y="3795428"/>
          <a:ext cx="8405417"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1534A4-579D-F54D-B955-353E91636BE3}">
      <dsp:nvSpPr>
        <dsp:cNvPr id="0" name=""/>
        <dsp:cNvSpPr/>
      </dsp:nvSpPr>
      <dsp:spPr>
        <a:xfrm>
          <a:off x="0" y="3795428"/>
          <a:ext cx="8405417" cy="94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To play a collective role of advocacy in international fora in support and promotion of South-South Cooperation policies and practices.</a:t>
          </a:r>
        </a:p>
      </dsp:txBody>
      <dsp:txXfrm>
        <a:off x="0" y="3795428"/>
        <a:ext cx="8405417" cy="9487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6CB65-FBA9-413D-B59B-7845968E2996}" type="datetimeFigureOut">
              <a:rPr lang="en-GB" smtClean="0"/>
              <a:pPr/>
              <a:t>01/10/2019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2FAFC5-DD63-48B8-9667-16F5DDA45759}" type="slidenum">
              <a:rPr lang="en-GB" smtClean="0"/>
              <a:pPr/>
              <a:t>‹#›</a:t>
            </a:fld>
            <a:endParaRPr lang="en-GB"/>
          </a:p>
        </p:txBody>
      </p:sp>
    </p:spTree>
    <p:extLst>
      <p:ext uri="{BB962C8B-B14F-4D97-AF65-F5344CB8AC3E}">
        <p14:creationId xmlns:p14="http://schemas.microsoft.com/office/powerpoint/2010/main" val="411587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2FAFC5-DD63-48B8-9667-16F5DDA45759}" type="slidenum">
              <a:rPr lang="en-GB" smtClean="0"/>
              <a:pPr/>
              <a:t>8</a:t>
            </a:fld>
            <a:endParaRPr lang="en-GB"/>
          </a:p>
        </p:txBody>
      </p:sp>
    </p:spTree>
    <p:extLst>
      <p:ext uri="{BB962C8B-B14F-4D97-AF65-F5344CB8AC3E}">
        <p14:creationId xmlns:p14="http://schemas.microsoft.com/office/powerpoint/2010/main" val="392179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are often moved from their original geography. Refugees, especially children are a key group that we are keen to help. </a:t>
            </a:r>
          </a:p>
          <a:p>
            <a:pPr marL="0" indent="0">
              <a:buNone/>
            </a:pPr>
            <a:r>
              <a:rPr lang="en-US" u="sng" dirty="0"/>
              <a:t>What is Digital Education?</a:t>
            </a:r>
            <a:r>
              <a:rPr lang="en-US" dirty="0"/>
              <a:t>: Digital education is the innovative use of digital tools and technologies during teaching and learning</a:t>
            </a:r>
          </a:p>
          <a:p>
            <a:pPr marL="0" indent="0">
              <a:buNone/>
            </a:pPr>
            <a:r>
              <a:rPr lang="en-US" dirty="0"/>
              <a:t>We need to think about mobile based, solutions for children who are not in school, who have limited literacy and are at different stages of their education.</a:t>
            </a:r>
          </a:p>
        </p:txBody>
      </p:sp>
      <p:sp>
        <p:nvSpPr>
          <p:cNvPr id="4" name="Slide Number Placeholder 3"/>
          <p:cNvSpPr>
            <a:spLocks noGrp="1"/>
          </p:cNvSpPr>
          <p:nvPr>
            <p:ph type="sldNum" sz="quarter" idx="10"/>
          </p:nvPr>
        </p:nvSpPr>
        <p:spPr/>
        <p:txBody>
          <a:bodyPr/>
          <a:lstStyle/>
          <a:p>
            <a:fld id="{2DBDCCEB-1B19-1049-ABB6-E8BD9E91CEF0}" type="slidenum">
              <a:rPr lang="en-US" smtClean="0"/>
              <a:t>17</a:t>
            </a:fld>
            <a:endParaRPr lang="en-US"/>
          </a:p>
        </p:txBody>
      </p:sp>
    </p:spTree>
    <p:extLst>
      <p:ext uri="{BB962C8B-B14F-4D97-AF65-F5344CB8AC3E}">
        <p14:creationId xmlns:p14="http://schemas.microsoft.com/office/powerpoint/2010/main" val="223931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keen to support women and girls establishing co-operatives and communities that will allow them to support themselves. </a:t>
            </a:r>
          </a:p>
          <a:p>
            <a:r>
              <a:rPr lang="en-US" dirty="0"/>
              <a:t>We are looking for practical solutions that will enable them to set up a cooperative, gain access to resources on leadership and also build practical, often engineering related skills.</a:t>
            </a:r>
          </a:p>
          <a:p>
            <a:endParaRPr lang="en-US" dirty="0"/>
          </a:p>
        </p:txBody>
      </p:sp>
      <p:sp>
        <p:nvSpPr>
          <p:cNvPr id="4" name="Slide Number Placeholder 3"/>
          <p:cNvSpPr>
            <a:spLocks noGrp="1"/>
          </p:cNvSpPr>
          <p:nvPr>
            <p:ph type="sldNum" sz="quarter" idx="10"/>
          </p:nvPr>
        </p:nvSpPr>
        <p:spPr/>
        <p:txBody>
          <a:bodyPr/>
          <a:lstStyle/>
          <a:p>
            <a:fld id="{2DBDCCEB-1B19-1049-ABB6-E8BD9E91CEF0}" type="slidenum">
              <a:rPr lang="en-US" smtClean="0"/>
              <a:t>18</a:t>
            </a:fld>
            <a:endParaRPr lang="en-US"/>
          </a:p>
        </p:txBody>
      </p:sp>
    </p:spTree>
    <p:extLst>
      <p:ext uri="{BB962C8B-B14F-4D97-AF65-F5344CB8AC3E}">
        <p14:creationId xmlns:p14="http://schemas.microsoft.com/office/powerpoint/2010/main" val="75859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NGOs are keen to gain support from well established NGOs. This to to allow them to grow and scale. Some of these projects would include sustainable projects and skills on:</a:t>
            </a:r>
          </a:p>
          <a:p>
            <a:r>
              <a:rPr lang="en-US" dirty="0"/>
              <a:t>Project management</a:t>
            </a:r>
          </a:p>
          <a:p>
            <a:r>
              <a:rPr lang="en-US" dirty="0"/>
              <a:t>Planning and implementation</a:t>
            </a:r>
          </a:p>
          <a:p>
            <a:r>
              <a:rPr lang="en-US" dirty="0"/>
              <a:t>Monitoring</a:t>
            </a:r>
            <a:r>
              <a:rPr lang="en-US" baseline="0" dirty="0"/>
              <a:t> and evaluation and learning (MEL)</a:t>
            </a:r>
          </a:p>
          <a:p>
            <a:r>
              <a:rPr lang="en-US" baseline="0" dirty="0"/>
              <a:t>Financial reporting</a:t>
            </a:r>
          </a:p>
          <a:p>
            <a:r>
              <a:rPr lang="en-US" baseline="0" dirty="0"/>
              <a:t>Theory of change</a:t>
            </a:r>
          </a:p>
          <a:p>
            <a:r>
              <a:rPr lang="en-US" baseline="0" dirty="0"/>
              <a:t>Gantt Charts</a:t>
            </a:r>
          </a:p>
          <a:p>
            <a:r>
              <a:rPr lang="en-US" baseline="0" dirty="0"/>
              <a:t>Donor Reporting</a:t>
            </a:r>
          </a:p>
          <a:p>
            <a:r>
              <a:rPr lang="en-US" baseline="0" dirty="0"/>
              <a:t>Now, without further ado, lets get started with the ideas session!! And remember to have fun!</a:t>
            </a:r>
            <a:endParaRPr lang="en-US" dirty="0"/>
          </a:p>
        </p:txBody>
      </p:sp>
      <p:sp>
        <p:nvSpPr>
          <p:cNvPr id="4" name="Slide Number Placeholder 3"/>
          <p:cNvSpPr>
            <a:spLocks noGrp="1"/>
          </p:cNvSpPr>
          <p:nvPr>
            <p:ph type="sldNum" sz="quarter" idx="10"/>
          </p:nvPr>
        </p:nvSpPr>
        <p:spPr/>
        <p:txBody>
          <a:bodyPr/>
          <a:lstStyle/>
          <a:p>
            <a:fld id="{2DBDCCEB-1B19-1049-ABB6-E8BD9E91CEF0}" type="slidenum">
              <a:rPr lang="en-US" smtClean="0"/>
              <a:t>19</a:t>
            </a:fld>
            <a:endParaRPr lang="en-US"/>
          </a:p>
        </p:txBody>
      </p:sp>
    </p:spTree>
    <p:extLst>
      <p:ext uri="{BB962C8B-B14F-4D97-AF65-F5344CB8AC3E}">
        <p14:creationId xmlns:p14="http://schemas.microsoft.com/office/powerpoint/2010/main" val="323729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NOTE: Missing the 47</a:t>
            </a:r>
            <a:r>
              <a:rPr lang="en-GB" baseline="30000" dirty="0"/>
              <a:t>th</a:t>
            </a:r>
            <a:r>
              <a:rPr lang="en-GB" dirty="0"/>
              <a:t> city. Where is it?</a:t>
            </a:r>
          </a:p>
        </p:txBody>
      </p:sp>
      <p:sp>
        <p:nvSpPr>
          <p:cNvPr id="4" name="Slide Number Placeholder 3"/>
          <p:cNvSpPr>
            <a:spLocks noGrp="1"/>
          </p:cNvSpPr>
          <p:nvPr>
            <p:ph type="sldNum" sz="quarter" idx="10"/>
          </p:nvPr>
        </p:nvSpPr>
        <p:spPr/>
        <p:txBody>
          <a:bodyPr/>
          <a:lstStyle/>
          <a:p>
            <a:fld id="{1F2FAFC5-DD63-48B8-9667-16F5DDA45759}" type="slidenum">
              <a:rPr lang="en-GB" smtClean="0"/>
              <a:pPr/>
              <a:t>9</a:t>
            </a:fld>
            <a:endParaRPr lang="en-GB"/>
          </a:p>
        </p:txBody>
      </p:sp>
    </p:spTree>
    <p:extLst>
      <p:ext uri="{BB962C8B-B14F-4D97-AF65-F5344CB8AC3E}">
        <p14:creationId xmlns:p14="http://schemas.microsoft.com/office/powerpoint/2010/main" val="291984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F2FAFC5-DD63-48B8-9667-16F5DDA45759}" type="slidenum">
              <a:rPr lang="en-GB" smtClean="0"/>
              <a:pPr/>
              <a:t>10</a:t>
            </a:fld>
            <a:endParaRPr lang="en-GB"/>
          </a:p>
        </p:txBody>
      </p:sp>
    </p:spTree>
    <p:extLst>
      <p:ext uri="{BB962C8B-B14F-4D97-AF65-F5344CB8AC3E}">
        <p14:creationId xmlns:p14="http://schemas.microsoft.com/office/powerpoint/2010/main" val="278949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F2FAFC5-DD63-48B8-9667-16F5DDA45759}" type="slidenum">
              <a:rPr lang="en-GB" smtClean="0"/>
              <a:pPr/>
              <a:t>11</a:t>
            </a:fld>
            <a:endParaRPr lang="en-GB"/>
          </a:p>
        </p:txBody>
      </p:sp>
    </p:spTree>
    <p:extLst>
      <p:ext uri="{BB962C8B-B14F-4D97-AF65-F5344CB8AC3E}">
        <p14:creationId xmlns:p14="http://schemas.microsoft.com/office/powerpoint/2010/main" val="216431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F2FAFC5-DD63-48B8-9667-16F5DDA45759}" type="slidenum">
              <a:rPr lang="en-GB" smtClean="0"/>
              <a:pPr/>
              <a:t>12</a:t>
            </a:fld>
            <a:endParaRPr lang="en-GB"/>
          </a:p>
        </p:txBody>
      </p:sp>
    </p:spTree>
    <p:extLst>
      <p:ext uri="{BB962C8B-B14F-4D97-AF65-F5344CB8AC3E}">
        <p14:creationId xmlns:p14="http://schemas.microsoft.com/office/powerpoint/2010/main" val="427959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welcome you to the UN ANCSSC!</a:t>
            </a:r>
          </a:p>
        </p:txBody>
      </p:sp>
      <p:sp>
        <p:nvSpPr>
          <p:cNvPr id="4" name="Slide Number Placeholder 3"/>
          <p:cNvSpPr>
            <a:spLocks noGrp="1"/>
          </p:cNvSpPr>
          <p:nvPr>
            <p:ph type="sldNum" sz="quarter" idx="5"/>
          </p:nvPr>
        </p:nvSpPr>
        <p:spPr/>
        <p:txBody>
          <a:bodyPr/>
          <a:lstStyle/>
          <a:p>
            <a:fld id="{1F2FAFC5-DD63-48B8-9667-16F5DDA45759}" type="slidenum">
              <a:rPr lang="en-GB" smtClean="0"/>
              <a:pPr/>
              <a:t>13</a:t>
            </a:fld>
            <a:endParaRPr lang="en-GB"/>
          </a:p>
        </p:txBody>
      </p:sp>
    </p:spTree>
    <p:extLst>
      <p:ext uri="{BB962C8B-B14F-4D97-AF65-F5344CB8AC3E}">
        <p14:creationId xmlns:p14="http://schemas.microsoft.com/office/powerpoint/2010/main" val="2648985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share the UN Sustainable Development goals with you all. </a:t>
            </a:r>
            <a:r>
              <a:rPr lang="en-GB" sz="1200" dirty="0">
                <a:ea typeface="+mn-lt"/>
                <a:cs typeface="+mn-lt"/>
              </a:rPr>
              <a:t>Governments alone will not be able to achieve all the targets – that’s why it’s so important to build working partnerships.</a:t>
            </a:r>
            <a:endParaRPr lang="en-US" sz="1200" dirty="0"/>
          </a:p>
          <a:p>
            <a:endParaRPr lang="en-US" dirty="0"/>
          </a:p>
        </p:txBody>
      </p:sp>
      <p:sp>
        <p:nvSpPr>
          <p:cNvPr id="4" name="Slide Number Placeholder 3"/>
          <p:cNvSpPr>
            <a:spLocks noGrp="1"/>
          </p:cNvSpPr>
          <p:nvPr>
            <p:ph type="sldNum" sz="quarter" idx="5"/>
          </p:nvPr>
        </p:nvSpPr>
        <p:spPr/>
        <p:txBody>
          <a:bodyPr/>
          <a:lstStyle/>
          <a:p>
            <a:fld id="{1F2FAFC5-DD63-48B8-9667-16F5DDA45759}" type="slidenum">
              <a:rPr lang="en-GB" smtClean="0"/>
              <a:pPr/>
              <a:t>14</a:t>
            </a:fld>
            <a:endParaRPr lang="en-GB"/>
          </a:p>
        </p:txBody>
      </p:sp>
    </p:spTree>
    <p:extLst>
      <p:ext uri="{BB962C8B-B14F-4D97-AF65-F5344CB8AC3E}">
        <p14:creationId xmlns:p14="http://schemas.microsoft.com/office/powerpoint/2010/main" val="91795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ANCSSC have a number of aims to support achieving these goals</a:t>
            </a:r>
          </a:p>
        </p:txBody>
      </p:sp>
      <p:sp>
        <p:nvSpPr>
          <p:cNvPr id="4" name="Slide Number Placeholder 3"/>
          <p:cNvSpPr>
            <a:spLocks noGrp="1"/>
          </p:cNvSpPr>
          <p:nvPr>
            <p:ph type="sldNum" sz="quarter" idx="5"/>
          </p:nvPr>
        </p:nvSpPr>
        <p:spPr/>
        <p:txBody>
          <a:bodyPr/>
          <a:lstStyle/>
          <a:p>
            <a:fld id="{1F2FAFC5-DD63-48B8-9667-16F5DDA45759}" type="slidenum">
              <a:rPr lang="en-GB" smtClean="0"/>
              <a:pPr/>
              <a:t>15</a:t>
            </a:fld>
            <a:endParaRPr lang="en-GB"/>
          </a:p>
        </p:txBody>
      </p:sp>
    </p:spTree>
    <p:extLst>
      <p:ext uri="{BB962C8B-B14F-4D97-AF65-F5344CB8AC3E}">
        <p14:creationId xmlns:p14="http://schemas.microsoft.com/office/powerpoint/2010/main" val="241363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10 themes and I’m going to run through a few example ideas to give you some real world perspectives on the problems we face to help you think about solutions that could help.</a:t>
            </a:r>
          </a:p>
        </p:txBody>
      </p:sp>
      <p:sp>
        <p:nvSpPr>
          <p:cNvPr id="4" name="Slide Number Placeholder 3"/>
          <p:cNvSpPr>
            <a:spLocks noGrp="1"/>
          </p:cNvSpPr>
          <p:nvPr>
            <p:ph type="sldNum" sz="quarter" idx="10"/>
          </p:nvPr>
        </p:nvSpPr>
        <p:spPr/>
        <p:txBody>
          <a:bodyPr/>
          <a:lstStyle/>
          <a:p>
            <a:fld id="{2DBDCCEB-1B19-1049-ABB6-E8BD9E91CEF0}" type="slidenum">
              <a:rPr lang="en-US" smtClean="0"/>
              <a:t>16</a:t>
            </a:fld>
            <a:endParaRPr lang="en-US"/>
          </a:p>
        </p:txBody>
      </p:sp>
    </p:spTree>
    <p:extLst>
      <p:ext uri="{BB962C8B-B14F-4D97-AF65-F5344CB8AC3E}">
        <p14:creationId xmlns:p14="http://schemas.microsoft.com/office/powerpoint/2010/main" val="3415633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028000" cy="648072"/>
          </a:xfrm>
        </p:spPr>
        <p:txBody>
          <a:bodyPr lIns="0" tIns="0" rIns="0" bIns="0" anchor="t" anchorCtr="0">
            <a:normAutofit/>
          </a:bodyPr>
          <a:lstStyle>
            <a:lvl1pPr>
              <a:defRPr sz="3600" baseline="0">
                <a:solidFill>
                  <a:srgbClr val="211973"/>
                </a:solidFill>
                <a:latin typeface="Arial" pitchFamily="34" charset="0"/>
              </a:defRPr>
            </a:lvl1pPr>
          </a:lstStyle>
          <a:p>
            <a:r>
              <a:rPr lang="en-US" dirty="0"/>
              <a:t>Click to edit Master title style</a:t>
            </a:r>
          </a:p>
        </p:txBody>
      </p:sp>
      <p:sp>
        <p:nvSpPr>
          <p:cNvPr id="3" name="Content Placeholder 2"/>
          <p:cNvSpPr>
            <a:spLocks noGrp="1"/>
          </p:cNvSpPr>
          <p:nvPr>
            <p:ph idx="1"/>
          </p:nvPr>
        </p:nvSpPr>
        <p:spPr>
          <a:xfrm>
            <a:off x="539552" y="1412776"/>
            <a:ext cx="8028000" cy="4064455"/>
          </a:xfrm>
        </p:spPr>
        <p:txBody>
          <a:bodyPr lIns="0" tIns="0" rIns="0" bIns="0"/>
          <a:lstStyle>
            <a:lvl1pPr>
              <a:spcBef>
                <a:spcPts val="1200"/>
              </a:spcBef>
              <a:defRPr sz="2000" b="0">
                <a:solidFill>
                  <a:srgbClr val="21197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2"/>
          </p:nvPr>
        </p:nvSpPr>
        <p:spPr>
          <a:xfrm>
            <a:off x="0" y="6309320"/>
            <a:ext cx="9144000" cy="548680"/>
          </a:xfrm>
          <a:prstGeom prst="rect">
            <a:avLst/>
          </a:prstGeom>
          <a:solidFill>
            <a:srgbClr val="211973"/>
          </a:solidFill>
        </p:spPr>
        <p:txBody>
          <a:bodyPr/>
          <a:lstStyle>
            <a:lvl1pPr marL="540000" algn="l">
              <a:defRPr>
                <a:solidFill>
                  <a:schemeClr val="bg1"/>
                </a:solidFill>
              </a:defRPr>
            </a:lvl1pPr>
          </a:lstStyle>
          <a:p>
            <a:fld id="{E051598E-9D06-4046-8EF2-7702044C4E81}" type="slidenum">
              <a:rPr lang="en-US" smtClean="0"/>
              <a:pPr/>
              <a:t>‹#›</a:t>
            </a:fld>
            <a:endParaRPr lang="en-US" dirty="0"/>
          </a:p>
        </p:txBody>
      </p:sp>
      <p:cxnSp>
        <p:nvCxnSpPr>
          <p:cNvPr id="11" name="Straight Connector 10"/>
          <p:cNvCxnSpPr/>
          <p:nvPr userDrawn="1"/>
        </p:nvCxnSpPr>
        <p:spPr>
          <a:xfrm>
            <a:off x="539552" y="1052736"/>
            <a:ext cx="8028000" cy="0"/>
          </a:xfrm>
          <a:prstGeom prst="line">
            <a:avLst/>
          </a:prstGeom>
          <a:ln w="34925">
            <a:solidFill>
              <a:srgbClr val="211973"/>
            </a:solidFill>
          </a:ln>
        </p:spPr>
        <p:style>
          <a:lnRef idx="1">
            <a:schemeClr val="accent1"/>
          </a:lnRef>
          <a:fillRef idx="0">
            <a:schemeClr val="accent1"/>
          </a:fillRef>
          <a:effectRef idx="0">
            <a:schemeClr val="accent1"/>
          </a:effectRef>
          <a:fontRef idx="minor">
            <a:schemeClr val="tx1"/>
          </a:fontRef>
        </p:style>
      </p:cxnSp>
      <p:pic>
        <p:nvPicPr>
          <p:cNvPr id="16" name="Picture 2" descr="C:\Users\smouakkad\AppData\Local\Microsoft\Windows\Temporary Internet Files\Outlook Temp\UK Science  Innovation_BLK_SML_AW.png"/>
          <p:cNvPicPr>
            <a:picLocks noChangeAspect="1" noChangeArrowheads="1"/>
          </p:cNvPicPr>
          <p:nvPr userDrawn="1"/>
        </p:nvPicPr>
        <p:blipFill>
          <a:blip r:embed="rId2" cstate="print"/>
          <a:srcRect/>
          <a:stretch>
            <a:fillRect/>
          </a:stretch>
        </p:blipFill>
        <p:spPr bwMode="auto">
          <a:xfrm>
            <a:off x="7740352" y="332656"/>
            <a:ext cx="791331" cy="648072"/>
          </a:xfrm>
          <a:prstGeom prst="rect">
            <a:avLst/>
          </a:prstGeom>
          <a:noFill/>
        </p:spPr>
      </p:pic>
      <p:sp>
        <p:nvSpPr>
          <p:cNvPr id="7" name="Footer Placeholder 5"/>
          <p:cNvSpPr>
            <a:spLocks noGrp="1"/>
          </p:cNvSpPr>
          <p:nvPr>
            <p:ph type="ftr" sz="quarter" idx="3"/>
          </p:nvPr>
        </p:nvSpPr>
        <p:spPr>
          <a:xfrm>
            <a:off x="899592" y="6309320"/>
            <a:ext cx="7704000" cy="548680"/>
          </a:xfrm>
          <a:prstGeom prst="rect">
            <a:avLst/>
          </a:prstGeom>
        </p:spPr>
        <p:txBody>
          <a:bodyPr vert="horz" lIns="0" tIns="0" rIns="0" bIns="0" rtlCol="0" anchor="ctr"/>
          <a:lstStyle>
            <a:lvl1pPr algn="l">
              <a:defRPr sz="1200" baseline="0">
                <a:solidFill>
                  <a:schemeClr val="bg1"/>
                </a:solidFill>
                <a:latin typeface="Arial" pitchFamily="34" charset="0"/>
                <a:cs typeface="Arial" pitchFamily="34" charset="0"/>
              </a:defRPr>
            </a:lvl1pPr>
          </a:lstStyle>
          <a:p>
            <a:r>
              <a:rPr lang="en-US" dirty="0"/>
              <a:t>UK Science &amp; Innovation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1188000"/>
            <a:ext cx="9144000" cy="5670000"/>
          </a:xfrm>
          <a:prstGeom prst="rect">
            <a:avLst/>
          </a:prstGeom>
          <a:solidFill>
            <a:srgbClr val="2119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8000" y="2132856"/>
            <a:ext cx="7633648" cy="2084543"/>
          </a:xfrm>
          <a:ln>
            <a:noFill/>
          </a:ln>
        </p:spPr>
        <p:txBody>
          <a:bodyPr lIns="0" tIns="0" rIns="0" bIns="0" anchor="t">
            <a:noAutofit/>
          </a:bodyPr>
          <a:lstStyle>
            <a:lvl1pPr algn="l">
              <a:defRPr sz="45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58000" y="5445224"/>
            <a:ext cx="7633648" cy="914400"/>
          </a:xfrm>
        </p:spPr>
        <p:txBody>
          <a:bodyPr lIns="0" tIns="0" rIns="0" bIns="0" anchor="b" anchorCtr="0">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2" descr="C:\Users\smouakkad\AppData\Local\Microsoft\Windows\Temporary Internet Files\Outlook Temp\UK Science  Innovation_BLK_SML_AW.png"/>
          <p:cNvPicPr>
            <a:picLocks noChangeAspect="1" noChangeArrowheads="1"/>
          </p:cNvPicPr>
          <p:nvPr userDrawn="1"/>
        </p:nvPicPr>
        <p:blipFill>
          <a:blip r:embed="rId2" cstate="print"/>
          <a:srcRect/>
          <a:stretch>
            <a:fillRect/>
          </a:stretch>
        </p:blipFill>
        <p:spPr bwMode="auto">
          <a:xfrm>
            <a:off x="7740352" y="332656"/>
            <a:ext cx="791331" cy="648072"/>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000" y="274638"/>
            <a:ext cx="8028000"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8000" y="1600200"/>
            <a:ext cx="8028000" cy="4525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0" y="6309320"/>
            <a:ext cx="9144000" cy="548680"/>
          </a:xfrm>
          <a:prstGeom prst="rect">
            <a:avLst/>
          </a:prstGeom>
          <a:solidFill>
            <a:srgbClr val="211973"/>
          </a:solidFill>
        </p:spPr>
        <p:txBody>
          <a:bodyPr lIns="0" tIns="0" bIns="0" anchor="ctr"/>
          <a:lstStyle>
            <a:lvl1pPr marL="540000" algn="l">
              <a:defRPr sz="1200">
                <a:solidFill>
                  <a:schemeClr val="bg1"/>
                </a:solidFill>
              </a:defRPr>
            </a:lvl1pPr>
          </a:lstStyle>
          <a:p>
            <a:fld id="{E051598E-9D06-4046-8EF2-7702044C4E81}" type="slidenum">
              <a:rPr lang="en-US" smtClean="0"/>
              <a:pPr/>
              <a:t>‹#›</a:t>
            </a:fld>
            <a:r>
              <a:rPr lang="en-US" dirty="0"/>
              <a:t> </a:t>
            </a:r>
          </a:p>
        </p:txBody>
      </p:sp>
      <p:sp>
        <p:nvSpPr>
          <p:cNvPr id="6" name="Footer Placeholder 5"/>
          <p:cNvSpPr>
            <a:spLocks noGrp="1"/>
          </p:cNvSpPr>
          <p:nvPr>
            <p:ph type="ftr" sz="quarter" idx="3"/>
          </p:nvPr>
        </p:nvSpPr>
        <p:spPr>
          <a:xfrm>
            <a:off x="899592" y="6309320"/>
            <a:ext cx="7704856" cy="548680"/>
          </a:xfrm>
          <a:prstGeom prst="rect">
            <a:avLst/>
          </a:prstGeom>
        </p:spPr>
        <p:txBody>
          <a:bodyPr vert="horz" lIns="0" tIns="0" rIns="0" bIns="0" rtlCol="0" anchor="ctr"/>
          <a:lstStyle>
            <a:lvl1pPr algn="l">
              <a:defRPr sz="1200" baseline="0">
                <a:solidFill>
                  <a:schemeClr val="bg1"/>
                </a:solidFill>
                <a:latin typeface="Arial" pitchFamily="34" charset="0"/>
              </a:defRPr>
            </a:lvl1pPr>
          </a:lstStyle>
          <a:p>
            <a:r>
              <a:rPr lang="en-US" dirty="0"/>
              <a:t>UK Science &amp; Innovation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spcBef>
          <a:spcPct val="0"/>
        </a:spcBef>
        <a:buNone/>
        <a:defRPr sz="3600" kern="1200" spc="-150" baseline="0">
          <a:solidFill>
            <a:srgbClr val="211973"/>
          </a:solidFill>
          <a:latin typeface="+mj-lt"/>
          <a:ea typeface="+mj-ea"/>
          <a:cs typeface="+mj-cs"/>
        </a:defRPr>
      </a:lvl1pPr>
    </p:titleStyle>
    <p:bodyStyle>
      <a:lvl1pPr marL="0" indent="0" algn="l" defTabSz="914400" rtl="0" eaLnBrk="1" latinLnBrk="0" hangingPunct="1">
        <a:spcBef>
          <a:spcPts val="1200"/>
        </a:spcBef>
        <a:buFont typeface="Arial" pitchFamily="34" charset="0"/>
        <a:buNone/>
        <a:defRPr sz="2000" b="0" i="0" kern="1200" baseline="0">
          <a:solidFill>
            <a:srgbClr val="211973"/>
          </a:solidFill>
          <a:latin typeface="Arial" pitchFamily="34" charset="0"/>
          <a:ea typeface="+mn-ea"/>
          <a:cs typeface="+mn-cs"/>
        </a:defRPr>
      </a:lvl1pPr>
      <a:lvl2pPr marL="0" indent="0" algn="l" defTabSz="914400" rtl="0" eaLnBrk="1" latinLnBrk="0" hangingPunct="1">
        <a:spcBef>
          <a:spcPts val="600"/>
        </a:spcBef>
        <a:buFontTx/>
        <a:buNone/>
        <a:defRPr sz="1800" kern="1200" baseline="0">
          <a:solidFill>
            <a:schemeClr val="tx1"/>
          </a:solidFill>
          <a:latin typeface="Arial" pitchFamily="34" charset="0"/>
          <a:ea typeface="+mn-ea"/>
          <a:cs typeface="+mn-cs"/>
        </a:defRPr>
      </a:lvl2pPr>
      <a:lvl3pPr marL="216000" indent="-216000" algn="l" defTabSz="914400" rtl="0" eaLnBrk="1" latinLnBrk="0" hangingPunct="1">
        <a:spcBef>
          <a:spcPts val="600"/>
        </a:spcBef>
        <a:buFont typeface="Arial" pitchFamily="34" charset="0"/>
        <a:buChar char="•"/>
        <a:defRPr sz="1800" kern="1200" baseline="0">
          <a:solidFill>
            <a:schemeClr val="tx1"/>
          </a:solidFill>
          <a:latin typeface="Arial" pitchFamily="34" charset="0"/>
          <a:ea typeface="+mn-ea"/>
          <a:cs typeface="+mn-cs"/>
        </a:defRPr>
      </a:lvl3pPr>
      <a:lvl4pPr marL="900000" indent="-288000" algn="l" defTabSz="914400" rtl="0" eaLnBrk="1" latinLnBrk="0" hangingPunct="1">
        <a:spcBef>
          <a:spcPts val="600"/>
        </a:spcBef>
        <a:buFont typeface="Arial" pitchFamily="34" charset="0"/>
        <a:buChar char="–"/>
        <a:defRPr sz="1600" kern="1200" baseline="0">
          <a:solidFill>
            <a:schemeClr val="tx1"/>
          </a:solidFill>
          <a:latin typeface="Arial" pitchFamily="34" charset="0"/>
          <a:ea typeface="+mn-ea"/>
          <a:cs typeface="+mn-cs"/>
        </a:defRPr>
      </a:lvl4pPr>
      <a:lvl5pPr marL="900000" indent="-288000" algn="l" defTabSz="914400" rtl="0" eaLnBrk="1" latinLnBrk="0" hangingPunct="1">
        <a:spcBef>
          <a:spcPct val="20000"/>
        </a:spcBef>
        <a:buFont typeface="+mj-lt"/>
        <a:buAutoNum type="arabicPeriod"/>
        <a:defRPr sz="16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https://www.unsouthsouth.org/wp-content/uploads/2019/07/ANCSSC-logo-1-300x226.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https://www.unsouthsouth.org/wp-content/uploads/2019/07/ANCSSC-logo-1-300x226.jpg" TargetMode="Externa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https://www.unsouthsouth.org/wp-content/uploads/2019/07/ANCSSC-logo-1-300x226.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https://www.unsouthsouth.org/wp-content/uploads/2019/07/ANCSSC-logo-1-300x226.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https://www.unsouthsouth.org/wp-content/uploads/2019/07/ANCSSC-logo-1-300x226.jp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https://www.unsouthsouth.org/wp-content/uploads/2019/07/ANCSSC-logo-1-300x226.jpg" TargetMode="Externa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https://www.unsouthsouth.org/wp-content/uploads/2019/07/ANCSSC-logo-1-300x226.jpg" TargetMode="External"/><Relationship Id="rId3" Type="http://schemas.openxmlformats.org/officeDocument/2006/relationships/image" Target="../media/image19.tiff"/><Relationship Id="rId7" Type="http://schemas.openxmlformats.org/officeDocument/2006/relationships/image" Target="../media/image4.jpeg"/><Relationship Id="rId2" Type="http://schemas.openxmlformats.org/officeDocument/2006/relationships/image" Target="../media/image18.tiff"/><Relationship Id="rId1" Type="http://schemas.openxmlformats.org/officeDocument/2006/relationships/slideLayout" Target="../slideLayouts/slideLayout1.xml"/><Relationship Id="rId6" Type="http://schemas.openxmlformats.org/officeDocument/2006/relationships/image" Target="https://pbs.twimg.com/profile_images/918517411858526208/XwjqB_jU.jpg"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https://www.unsouthsouth.org/wp-content/uploads/2019/07/ANCSSC-logo-1-300x226.jpg" TargetMode="External"/><Relationship Id="rId3" Type="http://schemas.openxmlformats.org/officeDocument/2006/relationships/image" Target="../media/image18.tiff"/><Relationship Id="rId7" Type="http://schemas.openxmlformats.org/officeDocument/2006/relationships/image" Target="../media/image4.jpeg"/><Relationship Id="rId2" Type="http://schemas.openxmlformats.org/officeDocument/2006/relationships/image" Target="../media/image20.tiff"/><Relationship Id="rId1" Type="http://schemas.openxmlformats.org/officeDocument/2006/relationships/slideLayout" Target="../slideLayouts/slideLayout1.xml"/><Relationship Id="rId6" Type="http://schemas.openxmlformats.org/officeDocument/2006/relationships/image" Target="https://pbs.twimg.com/profile_images/918517411858526208/XwjqB_jU.jpg"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https://www.unsouthsouth.org/wp-content/uploads/2019/07/ANCSSC-logo-1-300x226.jpg" TargetMode="External"/><Relationship Id="rId5" Type="http://schemas.openxmlformats.org/officeDocument/2006/relationships/image" Target="../media/image4.jpeg"/><Relationship Id="rId4" Type="http://schemas.openxmlformats.org/officeDocument/2006/relationships/image" Target="https://pbs.twimg.com/profile_images/918517411858526208/XwjqB_jU.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6CF5B18-F743-2640-9B05-5F2D4E68DE65}"/>
              </a:ext>
            </a:extLst>
          </p:cNvPr>
          <p:cNvGrpSpPr/>
          <p:nvPr/>
        </p:nvGrpSpPr>
        <p:grpSpPr>
          <a:xfrm>
            <a:off x="0" y="-369890"/>
            <a:ext cx="9144000" cy="1844750"/>
            <a:chOff x="0" y="4398334"/>
            <a:chExt cx="12192000" cy="2459666"/>
          </a:xfrm>
        </p:grpSpPr>
        <p:pic>
          <p:nvPicPr>
            <p:cNvPr id="1026" name="Picture 39">
              <a:extLst>
                <a:ext uri="{FF2B5EF4-FFF2-40B4-BE49-F238E27FC236}">
                  <a16:creationId xmlns:a16="http://schemas.microsoft.com/office/drawing/2014/main" id="{214A632D-5931-DA43-A5EE-7F5E7350C9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7" descr="Image result for UK SCIENCE &amp; INNOVATION NETWORK LOGO">
              <a:extLst>
                <a:ext uri="{FF2B5EF4-FFF2-40B4-BE49-F238E27FC236}">
                  <a16:creationId xmlns:a16="http://schemas.microsoft.com/office/drawing/2014/main" id="{555A2622-BDEB-9141-89A4-11CB4814BEA3}"/>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40" descr="Image result for ancssc">
              <a:extLst>
                <a:ext uri="{FF2B5EF4-FFF2-40B4-BE49-F238E27FC236}">
                  <a16:creationId xmlns:a16="http://schemas.microsoft.com/office/drawing/2014/main" id="{F49D9738-0533-934E-A587-7D02AE09BD6E}"/>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6">
            <a:extLst>
              <a:ext uri="{FF2B5EF4-FFF2-40B4-BE49-F238E27FC236}">
                <a16:creationId xmlns:a16="http://schemas.microsoft.com/office/drawing/2014/main" id="{5D5A63D7-05AB-8E44-B40B-01D00D9FBA79}"/>
              </a:ext>
            </a:extLst>
          </p:cNvPr>
          <p:cNvSpPr>
            <a:spLocks noChangeArrowheads="1"/>
          </p:cNvSpPr>
          <p:nvPr/>
        </p:nvSpPr>
        <p:spPr bwMode="auto">
          <a:xfrm>
            <a:off x="3215391" y="578471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 name="Subtitle 2">
            <a:extLst>
              <a:ext uri="{FF2B5EF4-FFF2-40B4-BE49-F238E27FC236}">
                <a16:creationId xmlns:a16="http://schemas.microsoft.com/office/drawing/2014/main" id="{D21A6265-B214-C643-8637-5CEA1463DBE8}"/>
              </a:ext>
            </a:extLst>
          </p:cNvPr>
          <p:cNvSpPr>
            <a:spLocks noGrp="1"/>
          </p:cNvSpPr>
          <p:nvPr>
            <p:ph type="subTitle" idx="1"/>
          </p:nvPr>
        </p:nvSpPr>
        <p:spPr>
          <a:xfrm>
            <a:off x="4837" y="5471772"/>
            <a:ext cx="8940338" cy="1057958"/>
          </a:xfrm>
        </p:spPr>
        <p:txBody>
          <a:bodyPr/>
          <a:lstStyle/>
          <a:p>
            <a:pPr algn="ctr"/>
            <a:r>
              <a:rPr lang="en-GB" dirty="0"/>
              <a:t>Part 1 of the AI for the Common Good: F’AI’R Hackathon Series</a:t>
            </a:r>
          </a:p>
        </p:txBody>
      </p:sp>
      <p:sp>
        <p:nvSpPr>
          <p:cNvPr id="10" name="Rectangle 9">
            <a:extLst>
              <a:ext uri="{FF2B5EF4-FFF2-40B4-BE49-F238E27FC236}">
                <a16:creationId xmlns:a16="http://schemas.microsoft.com/office/drawing/2014/main" id="{F5BCE1D0-EFBE-47F1-9BE2-A3452DF9E1D5}"/>
              </a:ext>
            </a:extLst>
          </p:cNvPr>
          <p:cNvSpPr/>
          <p:nvPr/>
        </p:nvSpPr>
        <p:spPr>
          <a:xfrm>
            <a:off x="-6005" y="1470872"/>
            <a:ext cx="9139163" cy="4550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25CA0A5A-D9D8-46E9-BD77-707F0A1A8BFA}"/>
              </a:ext>
            </a:extLst>
          </p:cNvPr>
          <p:cNvGrpSpPr/>
          <p:nvPr/>
        </p:nvGrpSpPr>
        <p:grpSpPr>
          <a:xfrm>
            <a:off x="3707905" y="2792422"/>
            <a:ext cx="5237270" cy="2417595"/>
            <a:chOff x="2880975" y="2792422"/>
            <a:chExt cx="6064200" cy="3004165"/>
          </a:xfrm>
        </p:grpSpPr>
        <p:sp>
          <p:nvSpPr>
            <p:cNvPr id="4" name="Rectangle 4">
              <a:extLst>
                <a:ext uri="{FF2B5EF4-FFF2-40B4-BE49-F238E27FC236}">
                  <a16:creationId xmlns:a16="http://schemas.microsoft.com/office/drawing/2014/main" id="{0DD22EEA-B50F-0A49-9064-CC0836B2E5AC}"/>
                </a:ext>
              </a:extLst>
            </p:cNvPr>
            <p:cNvSpPr>
              <a:spLocks noChangeArrowheads="1"/>
            </p:cNvSpPr>
            <p:nvPr/>
          </p:nvSpPr>
          <p:spPr bwMode="auto">
            <a:xfrm>
              <a:off x="3215391" y="36987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Rectangle 5">
              <a:extLst>
                <a:ext uri="{FF2B5EF4-FFF2-40B4-BE49-F238E27FC236}">
                  <a16:creationId xmlns:a16="http://schemas.microsoft.com/office/drawing/2014/main" id="{20886CCA-A367-DC45-BD62-472E13F57EB9}"/>
                </a:ext>
              </a:extLst>
            </p:cNvPr>
            <p:cNvSpPr>
              <a:spLocks noChangeArrowheads="1"/>
            </p:cNvSpPr>
            <p:nvPr/>
          </p:nvSpPr>
          <p:spPr bwMode="auto">
            <a:xfrm>
              <a:off x="3215391" y="48036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13CDD01-54FD-DE48-AA49-B18E4830DE31}"/>
                </a:ext>
              </a:extLst>
            </p:cNvPr>
            <p:cNvPicPr>
              <a:picLocks noChangeAspect="1"/>
            </p:cNvPicPr>
            <p:nvPr/>
          </p:nvPicPr>
          <p:blipFill>
            <a:blip r:embed="rId7"/>
            <a:stretch>
              <a:fillRect/>
            </a:stretch>
          </p:blipFill>
          <p:spPr>
            <a:xfrm>
              <a:off x="2880975" y="2792422"/>
              <a:ext cx="6064200" cy="3004165"/>
            </a:xfrm>
            <a:prstGeom prst="rect">
              <a:avLst/>
            </a:prstGeom>
          </p:spPr>
        </p:pic>
      </p:grpSp>
      <p:sp>
        <p:nvSpPr>
          <p:cNvPr id="2" name="Title 1">
            <a:extLst>
              <a:ext uri="{FF2B5EF4-FFF2-40B4-BE49-F238E27FC236}">
                <a16:creationId xmlns:a16="http://schemas.microsoft.com/office/drawing/2014/main" id="{9C9234CC-8B4F-DF4D-90E6-A482BEE055A5}"/>
              </a:ext>
            </a:extLst>
          </p:cNvPr>
          <p:cNvSpPr>
            <a:spLocks noGrp="1"/>
          </p:cNvSpPr>
          <p:nvPr>
            <p:ph type="ctrTitle"/>
          </p:nvPr>
        </p:nvSpPr>
        <p:spPr>
          <a:xfrm>
            <a:off x="5868144" y="3778879"/>
            <a:ext cx="4950229" cy="2496630"/>
          </a:xfrm>
        </p:spPr>
        <p:txBody>
          <a:bodyPr>
            <a:normAutofit/>
          </a:bodyPr>
          <a:lstStyle/>
          <a:p>
            <a:pPr algn="l"/>
            <a:r>
              <a:rPr lang="en-GB" sz="4800" dirty="0">
                <a:solidFill>
                  <a:schemeClr val="tx1"/>
                </a:solidFill>
                <a:latin typeface="Avenir Next Condensed" panose="020B0506020202020204" pitchFamily="34" charset="0"/>
                <a:cs typeface="Al Bayan Plain" pitchFamily="2" charset="-78"/>
              </a:rPr>
              <a:t>Generation</a:t>
            </a:r>
            <a:br>
              <a:rPr lang="en-GB" sz="4000" dirty="0">
                <a:latin typeface="+mn-lt"/>
              </a:rPr>
            </a:br>
            <a:br>
              <a:rPr lang="en-GB" sz="4000" dirty="0">
                <a:latin typeface="+mn-lt"/>
              </a:rPr>
            </a:br>
            <a:endParaRPr lang="en-GB" sz="1200" dirty="0">
              <a:latin typeface="Zapfino" panose="03030300040707070C03" pitchFamily="66" charset="77"/>
              <a:cs typeface="Al Bayan Plain" pitchFamily="2" charset="-78"/>
            </a:endParaRPr>
          </a:p>
        </p:txBody>
      </p:sp>
      <p:sp>
        <p:nvSpPr>
          <p:cNvPr id="8" name="TextBox 7">
            <a:extLst>
              <a:ext uri="{FF2B5EF4-FFF2-40B4-BE49-F238E27FC236}">
                <a16:creationId xmlns:a16="http://schemas.microsoft.com/office/drawing/2014/main" id="{C03C188E-717D-42AC-A350-5D9064784363}"/>
              </a:ext>
            </a:extLst>
          </p:cNvPr>
          <p:cNvSpPr txBox="1"/>
          <p:nvPr/>
        </p:nvSpPr>
        <p:spPr>
          <a:xfrm>
            <a:off x="395536" y="1647982"/>
            <a:ext cx="6292043" cy="954107"/>
          </a:xfrm>
          <a:prstGeom prst="rect">
            <a:avLst/>
          </a:prstGeom>
          <a:noFill/>
        </p:spPr>
        <p:txBody>
          <a:bodyPr wrap="none" rtlCol="0">
            <a:spAutoFit/>
          </a:bodyPr>
          <a:lstStyle/>
          <a:p>
            <a:r>
              <a:rPr lang="en-GB" sz="2800" b="1" dirty="0"/>
              <a:t>UCL Computer Science</a:t>
            </a:r>
          </a:p>
          <a:p>
            <a:r>
              <a:rPr lang="en-GB" sz="2800" b="1" dirty="0"/>
              <a:t>Induction Week Ideas Hack Session</a:t>
            </a:r>
          </a:p>
        </p:txBody>
      </p:sp>
      <p:sp>
        <p:nvSpPr>
          <p:cNvPr id="17" name="TextBox 16">
            <a:extLst>
              <a:ext uri="{FF2B5EF4-FFF2-40B4-BE49-F238E27FC236}">
                <a16:creationId xmlns:a16="http://schemas.microsoft.com/office/drawing/2014/main" id="{6BBED14F-30A3-4149-8FE6-E8958A076F95}"/>
              </a:ext>
            </a:extLst>
          </p:cNvPr>
          <p:cNvSpPr txBox="1"/>
          <p:nvPr/>
        </p:nvSpPr>
        <p:spPr>
          <a:xfrm>
            <a:off x="545251" y="2810560"/>
            <a:ext cx="5620341" cy="2308324"/>
          </a:xfrm>
          <a:prstGeom prst="rect">
            <a:avLst/>
          </a:prstGeom>
          <a:noFill/>
        </p:spPr>
        <p:txBody>
          <a:bodyPr wrap="square" rtlCol="0">
            <a:spAutoFit/>
          </a:bodyPr>
          <a:lstStyle/>
          <a:p>
            <a:r>
              <a:rPr lang="en-GB" dirty="0"/>
              <a:t>Dr Graham Roberts</a:t>
            </a:r>
          </a:p>
          <a:p>
            <a:r>
              <a:rPr lang="en-GB" dirty="0"/>
              <a:t>Dr Dean Mohamedally</a:t>
            </a:r>
          </a:p>
          <a:p>
            <a:r>
              <a:rPr lang="en-GB" dirty="0"/>
              <a:t>Sheena </a:t>
            </a:r>
            <a:r>
              <a:rPr lang="en-GB" dirty="0" err="1"/>
              <a:t>Visram</a:t>
            </a:r>
            <a:endParaRPr lang="en-GB" dirty="0"/>
          </a:p>
          <a:p>
            <a:r>
              <a:rPr lang="en-GB" dirty="0" err="1"/>
              <a:t>Sahan</a:t>
            </a:r>
            <a:r>
              <a:rPr lang="en-GB" dirty="0"/>
              <a:t> </a:t>
            </a:r>
            <a:r>
              <a:rPr lang="en-GB" dirty="0" err="1"/>
              <a:t>Bulathwela</a:t>
            </a:r>
            <a:endParaRPr lang="en-GB" dirty="0"/>
          </a:p>
          <a:p>
            <a:endParaRPr lang="en-GB" dirty="0"/>
          </a:p>
          <a:p>
            <a:r>
              <a:rPr lang="en-GB" dirty="0"/>
              <a:t>Guests Speakers:</a:t>
            </a:r>
          </a:p>
          <a:p>
            <a:r>
              <a:rPr lang="en-GB" dirty="0"/>
              <a:t>Dr Louisa </a:t>
            </a:r>
            <a:r>
              <a:rPr lang="en-GB" dirty="0" err="1"/>
              <a:t>Zanoun</a:t>
            </a:r>
            <a:endParaRPr lang="en-GB" dirty="0"/>
          </a:p>
          <a:p>
            <a:r>
              <a:rPr lang="en-GB" dirty="0"/>
              <a:t>Dr </a:t>
            </a:r>
            <a:r>
              <a:rPr lang="en-GB" dirty="0" err="1"/>
              <a:t>Husna</a:t>
            </a:r>
            <a:r>
              <a:rPr lang="en-GB" dirty="0"/>
              <a:t> Ahmad, OBE</a:t>
            </a:r>
          </a:p>
        </p:txBody>
      </p:sp>
    </p:spTree>
    <p:extLst>
      <p:ext uri="{BB962C8B-B14F-4D97-AF65-F5344CB8AC3E}">
        <p14:creationId xmlns:p14="http://schemas.microsoft.com/office/powerpoint/2010/main" val="3177380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028000" cy="648072"/>
          </a:xfrm>
        </p:spPr>
        <p:txBody>
          <a:bodyPr>
            <a:normAutofit/>
          </a:bodyPr>
          <a:lstStyle/>
          <a:p>
            <a:r>
              <a:rPr lang="en-GB" sz="3200" dirty="0"/>
              <a:t>UK Science and Innovation Network - SIN</a:t>
            </a:r>
          </a:p>
        </p:txBody>
      </p:sp>
      <p:sp>
        <p:nvSpPr>
          <p:cNvPr id="4" name="Slide Number Placeholder 3"/>
          <p:cNvSpPr>
            <a:spLocks noGrp="1"/>
          </p:cNvSpPr>
          <p:nvPr>
            <p:ph type="sldNum" sz="quarter" idx="12"/>
          </p:nvPr>
        </p:nvSpPr>
        <p:spPr/>
        <p:txBody>
          <a:bodyPr/>
          <a:lstStyle/>
          <a:p>
            <a:fld id="{E051598E-9D06-4046-8EF2-7702044C4E81}" type="slidenum">
              <a:rPr lang="en-US" smtClean="0"/>
              <a:pPr/>
              <a:t>10</a:t>
            </a:fld>
            <a:endParaRPr lang="en-US" dirty="0"/>
          </a:p>
        </p:txBody>
      </p:sp>
      <p:sp>
        <p:nvSpPr>
          <p:cNvPr id="17" name="TextBox 16"/>
          <p:cNvSpPr txBox="1"/>
          <p:nvPr/>
        </p:nvSpPr>
        <p:spPr>
          <a:xfrm>
            <a:off x="467544" y="1196752"/>
            <a:ext cx="8064896" cy="5888792"/>
          </a:xfrm>
          <a:prstGeom prst="rect">
            <a:avLst/>
          </a:prstGeom>
          <a:noFill/>
          <a:ln>
            <a:noFill/>
            <a:prstDash val="lgDash"/>
          </a:ln>
        </p:spPr>
        <p:txBody>
          <a:bodyPr wrap="square" rtlCol="0">
            <a:spAutoFit/>
          </a:bodyPr>
          <a:lstStyle/>
          <a:p>
            <a:pPr marL="180975" indent="-180975">
              <a:spcBef>
                <a:spcPts val="200"/>
              </a:spcBef>
              <a:spcAft>
                <a:spcPts val="1000"/>
              </a:spcAft>
              <a:buClr>
                <a:srgbClr val="211973"/>
              </a:buClr>
              <a:buFont typeface="Arial" pitchFamily="34" charset="0"/>
              <a:buChar char="•"/>
            </a:pPr>
            <a:r>
              <a:rPr lang="en-GB" sz="2000" dirty="0"/>
              <a:t>The global SIN team has four overall objectives:</a:t>
            </a:r>
          </a:p>
          <a:p>
            <a:pPr marL="800100" lvl="1" indent="-342900">
              <a:spcBef>
                <a:spcPts val="200"/>
              </a:spcBef>
              <a:spcAft>
                <a:spcPts val="600"/>
              </a:spcAft>
              <a:buClr>
                <a:srgbClr val="211973"/>
              </a:buClr>
              <a:buFont typeface="+mj-lt"/>
              <a:buAutoNum type="arabicPeriod"/>
            </a:pPr>
            <a:r>
              <a:rPr lang="en-GB" sz="2000" b="1" dirty="0"/>
              <a:t>Prosperity</a:t>
            </a:r>
            <a:r>
              <a:rPr lang="en-GB" sz="2000" dirty="0"/>
              <a:t> - connecting innovative UK industries and S&amp;I expertise with international opportunities</a:t>
            </a:r>
          </a:p>
          <a:p>
            <a:pPr marL="800100" lvl="1" indent="-342900">
              <a:spcBef>
                <a:spcPts val="200"/>
              </a:spcBef>
              <a:spcAft>
                <a:spcPts val="600"/>
              </a:spcAft>
              <a:buClr>
                <a:srgbClr val="211973"/>
              </a:buClr>
              <a:buFont typeface="+mj-lt"/>
              <a:buAutoNum type="arabicPeriod"/>
            </a:pPr>
            <a:r>
              <a:rPr lang="en-GB" sz="2000" b="1" dirty="0"/>
              <a:t>Security</a:t>
            </a:r>
            <a:r>
              <a:rPr lang="en-GB" sz="2000" dirty="0"/>
              <a:t> - Delivering solutions to global and UK challenges: Antimicrobial resistance, health, energy, oceans; </a:t>
            </a:r>
          </a:p>
          <a:p>
            <a:pPr marL="800100" lvl="1" indent="-342900">
              <a:spcBef>
                <a:spcPts val="200"/>
              </a:spcBef>
              <a:spcAft>
                <a:spcPts val="600"/>
              </a:spcAft>
              <a:buClr>
                <a:srgbClr val="211973"/>
              </a:buClr>
              <a:buFont typeface="+mj-lt"/>
              <a:buAutoNum type="arabicPeriod"/>
            </a:pPr>
            <a:r>
              <a:rPr lang="en-GB" sz="2000" b="1" dirty="0"/>
              <a:t>Influence</a:t>
            </a:r>
            <a:r>
              <a:rPr lang="en-GB" sz="2000" dirty="0"/>
              <a:t> - Strengthening foreign policy influence through science and innovation</a:t>
            </a:r>
          </a:p>
          <a:p>
            <a:pPr marL="800100" lvl="1" indent="-342900">
              <a:spcBef>
                <a:spcPts val="200"/>
              </a:spcBef>
              <a:spcAft>
                <a:spcPts val="600"/>
              </a:spcAft>
              <a:buFont typeface="+mj-lt"/>
              <a:buAutoNum type="arabicPeriod"/>
            </a:pPr>
            <a:r>
              <a:rPr lang="en-GB" sz="2000" b="1" dirty="0"/>
              <a:t>Development</a:t>
            </a:r>
            <a:r>
              <a:rPr lang="en-GB" sz="2000" dirty="0"/>
              <a:t> - Supporting international development goals and matching UK expertise to international need</a:t>
            </a:r>
          </a:p>
          <a:p>
            <a:pPr marL="180975" indent="-180975">
              <a:spcBef>
                <a:spcPts val="1400"/>
              </a:spcBef>
              <a:spcAft>
                <a:spcPts val="600"/>
              </a:spcAft>
              <a:buClr>
                <a:srgbClr val="211973"/>
              </a:buClr>
              <a:buFont typeface="Arial" pitchFamily="34" charset="0"/>
              <a:buChar char="•"/>
            </a:pPr>
            <a:r>
              <a:rPr lang="en-GB" sz="2000" dirty="0"/>
              <a:t>Each country/region delivers a different mix of these objectives. </a:t>
            </a:r>
          </a:p>
          <a:p>
            <a:pPr marL="180975" indent="-180975">
              <a:spcBef>
                <a:spcPts val="1400"/>
              </a:spcBef>
              <a:spcAft>
                <a:spcPts val="600"/>
              </a:spcAft>
              <a:buClr>
                <a:srgbClr val="211973"/>
              </a:buClr>
              <a:buFont typeface="Arial" pitchFamily="34" charset="0"/>
              <a:buChar char="•"/>
            </a:pPr>
            <a:r>
              <a:rPr lang="en-GB" sz="2000" dirty="0"/>
              <a:t>Global objectives are delivered through thematic programmes which have been identified and agreed in consultation with UK stakeholders: Cyber, Life Sciences, AI/Data, Energy etc.. </a:t>
            </a:r>
          </a:p>
          <a:p>
            <a:pPr marL="180975" indent="-180975">
              <a:spcBef>
                <a:spcPts val="200"/>
              </a:spcBef>
              <a:spcAft>
                <a:spcPts val="600"/>
              </a:spcAft>
              <a:buClr>
                <a:srgbClr val="211973"/>
              </a:buClr>
              <a:buFont typeface="Arial" pitchFamily="34" charset="0"/>
              <a:buChar char="•"/>
            </a:pPr>
            <a:endParaRPr lang="en-GB" sz="2000" dirty="0"/>
          </a:p>
          <a:p>
            <a:pPr marL="180975" indent="-180975">
              <a:spcBef>
                <a:spcPts val="200"/>
              </a:spcBef>
              <a:spcAft>
                <a:spcPts val="600"/>
              </a:spcAft>
              <a:buClr>
                <a:srgbClr val="211973"/>
              </a:buClr>
            </a:pPr>
            <a:endParaRPr lang="en-GB" sz="2000" dirty="0"/>
          </a:p>
        </p:txBody>
      </p:sp>
    </p:spTree>
    <p:extLst>
      <p:ext uri="{BB962C8B-B14F-4D97-AF65-F5344CB8AC3E}">
        <p14:creationId xmlns:p14="http://schemas.microsoft.com/office/powerpoint/2010/main" val="289249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028000" cy="648072"/>
          </a:xfrm>
        </p:spPr>
        <p:txBody>
          <a:bodyPr>
            <a:normAutofit/>
          </a:bodyPr>
          <a:lstStyle/>
          <a:p>
            <a:r>
              <a:rPr lang="en-GB" sz="3200" dirty="0"/>
              <a:t>Why this hackathon? </a:t>
            </a:r>
          </a:p>
        </p:txBody>
      </p:sp>
      <p:sp>
        <p:nvSpPr>
          <p:cNvPr id="4" name="Slide Number Placeholder 3"/>
          <p:cNvSpPr>
            <a:spLocks noGrp="1"/>
          </p:cNvSpPr>
          <p:nvPr>
            <p:ph type="sldNum" sz="quarter" idx="12"/>
          </p:nvPr>
        </p:nvSpPr>
        <p:spPr/>
        <p:txBody>
          <a:bodyPr/>
          <a:lstStyle/>
          <a:p>
            <a:fld id="{E051598E-9D06-4046-8EF2-7702044C4E81}" type="slidenum">
              <a:rPr lang="en-US" smtClean="0"/>
              <a:pPr/>
              <a:t>11</a:t>
            </a:fld>
            <a:endParaRPr lang="en-US" dirty="0"/>
          </a:p>
        </p:txBody>
      </p:sp>
      <p:sp>
        <p:nvSpPr>
          <p:cNvPr id="17" name="TextBox 16"/>
          <p:cNvSpPr txBox="1"/>
          <p:nvPr/>
        </p:nvSpPr>
        <p:spPr>
          <a:xfrm>
            <a:off x="467544" y="1196752"/>
            <a:ext cx="8064896" cy="5139869"/>
          </a:xfrm>
          <a:prstGeom prst="rect">
            <a:avLst/>
          </a:prstGeom>
          <a:noFill/>
          <a:ln>
            <a:noFill/>
            <a:prstDash val="lgDash"/>
          </a:ln>
        </p:spPr>
        <p:txBody>
          <a:bodyPr wrap="square" rtlCol="0">
            <a:spAutoFit/>
          </a:bodyPr>
          <a:lstStyle/>
          <a:p>
            <a:pPr marL="180975" indent="-180975">
              <a:spcBef>
                <a:spcPts val="200"/>
              </a:spcBef>
              <a:spcAft>
                <a:spcPts val="1000"/>
              </a:spcAft>
              <a:buClr>
                <a:srgbClr val="211973"/>
              </a:buClr>
              <a:buFont typeface="Arial" pitchFamily="34" charset="0"/>
              <a:buChar char="•"/>
            </a:pPr>
            <a:r>
              <a:rPr lang="en-GB" sz="2200" dirty="0"/>
              <a:t>Origins of the project: BE Paris and UCL </a:t>
            </a:r>
          </a:p>
          <a:p>
            <a:pPr>
              <a:spcBef>
                <a:spcPts val="200"/>
              </a:spcBef>
              <a:spcAft>
                <a:spcPts val="1000"/>
              </a:spcAft>
              <a:buClr>
                <a:srgbClr val="211973"/>
              </a:buClr>
            </a:pPr>
            <a:endParaRPr lang="en-GB" sz="2200" dirty="0"/>
          </a:p>
          <a:p>
            <a:pPr marL="180975" indent="-180975">
              <a:spcBef>
                <a:spcPts val="200"/>
              </a:spcBef>
              <a:spcAft>
                <a:spcPts val="1000"/>
              </a:spcAft>
              <a:buClr>
                <a:srgbClr val="211973"/>
              </a:buClr>
              <a:buFont typeface="Arial" pitchFamily="34" charset="0"/>
              <a:buChar char="•"/>
            </a:pPr>
            <a:r>
              <a:rPr lang="en-GB" sz="2200" dirty="0"/>
              <a:t>Promoting UK science and international scientific cooperation</a:t>
            </a:r>
          </a:p>
          <a:p>
            <a:pPr marL="180975" indent="-180975">
              <a:spcBef>
                <a:spcPts val="200"/>
              </a:spcBef>
              <a:spcAft>
                <a:spcPts val="1000"/>
              </a:spcAft>
              <a:buClr>
                <a:srgbClr val="211973"/>
              </a:buClr>
              <a:buFont typeface="Arial" pitchFamily="34" charset="0"/>
              <a:buChar char="•"/>
            </a:pPr>
            <a:endParaRPr lang="en-GB" sz="2200" dirty="0"/>
          </a:p>
          <a:p>
            <a:pPr marL="180975" indent="-180975">
              <a:spcBef>
                <a:spcPts val="200"/>
              </a:spcBef>
              <a:spcAft>
                <a:spcPts val="1000"/>
              </a:spcAft>
              <a:buClr>
                <a:srgbClr val="211973"/>
              </a:buClr>
              <a:buFont typeface="Arial" pitchFamily="34" charset="0"/>
              <a:buChar char="•"/>
            </a:pPr>
            <a:r>
              <a:rPr lang="en-GB" sz="2200" dirty="0"/>
              <a:t>Using science to influence policy</a:t>
            </a:r>
          </a:p>
          <a:p>
            <a:pPr marL="180975" indent="-180975">
              <a:spcBef>
                <a:spcPts val="200"/>
              </a:spcBef>
              <a:spcAft>
                <a:spcPts val="1000"/>
              </a:spcAft>
              <a:buClr>
                <a:srgbClr val="211973"/>
              </a:buClr>
              <a:buFont typeface="Arial" pitchFamily="34" charset="0"/>
              <a:buChar char="•"/>
            </a:pPr>
            <a:endParaRPr lang="en-GB" sz="2200" dirty="0"/>
          </a:p>
          <a:p>
            <a:pPr marL="180975" indent="-180975">
              <a:spcBef>
                <a:spcPts val="200"/>
              </a:spcBef>
              <a:spcAft>
                <a:spcPts val="1000"/>
              </a:spcAft>
              <a:buClr>
                <a:srgbClr val="211973"/>
              </a:buClr>
              <a:buFont typeface="Arial" pitchFamily="34" charset="0"/>
              <a:buChar char="•"/>
            </a:pPr>
            <a:r>
              <a:rPr lang="en-GB" sz="2200" dirty="0"/>
              <a:t>Showcase another facet of UK-EU relationship: science has no borders</a:t>
            </a:r>
          </a:p>
          <a:p>
            <a:pPr>
              <a:spcBef>
                <a:spcPts val="200"/>
              </a:spcBef>
              <a:spcAft>
                <a:spcPts val="1000"/>
              </a:spcAft>
              <a:buClr>
                <a:srgbClr val="211973"/>
              </a:buClr>
            </a:pPr>
            <a:endParaRPr lang="en-GB" sz="2200" dirty="0"/>
          </a:p>
          <a:p>
            <a:pPr marL="180975" indent="-180975">
              <a:spcBef>
                <a:spcPts val="200"/>
              </a:spcBef>
              <a:spcAft>
                <a:spcPts val="1000"/>
              </a:spcAft>
              <a:buClr>
                <a:srgbClr val="211973"/>
              </a:buClr>
              <a:buFont typeface="Arial" pitchFamily="34" charset="0"/>
              <a:buChar char="•"/>
            </a:pPr>
            <a:r>
              <a:rPr lang="en-GB" sz="2200" dirty="0"/>
              <a:t>AI Ethics is a key priority of UK Government </a:t>
            </a:r>
          </a:p>
          <a:p>
            <a:pPr>
              <a:spcBef>
                <a:spcPts val="200"/>
              </a:spcBef>
              <a:spcAft>
                <a:spcPts val="1000"/>
              </a:spcAft>
              <a:buClr>
                <a:srgbClr val="211973"/>
              </a:buClr>
            </a:pPr>
            <a:endParaRPr lang="en-GB" dirty="0"/>
          </a:p>
        </p:txBody>
      </p:sp>
    </p:spTree>
    <p:extLst>
      <p:ext uri="{BB962C8B-B14F-4D97-AF65-F5344CB8AC3E}">
        <p14:creationId xmlns:p14="http://schemas.microsoft.com/office/powerpoint/2010/main" val="242726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028000" cy="648072"/>
          </a:xfrm>
        </p:spPr>
        <p:txBody>
          <a:bodyPr>
            <a:normAutofit/>
          </a:bodyPr>
          <a:lstStyle/>
          <a:p>
            <a:r>
              <a:rPr lang="en-GB" sz="3200" dirty="0"/>
              <a:t>Why supporting this hackathon? </a:t>
            </a:r>
          </a:p>
        </p:txBody>
      </p:sp>
      <p:sp>
        <p:nvSpPr>
          <p:cNvPr id="4" name="Slide Number Placeholder 3"/>
          <p:cNvSpPr>
            <a:spLocks noGrp="1"/>
          </p:cNvSpPr>
          <p:nvPr>
            <p:ph type="sldNum" sz="quarter" idx="12"/>
          </p:nvPr>
        </p:nvSpPr>
        <p:spPr/>
        <p:txBody>
          <a:bodyPr/>
          <a:lstStyle/>
          <a:p>
            <a:fld id="{E051598E-9D06-4046-8EF2-7702044C4E81}" type="slidenum">
              <a:rPr lang="en-US" smtClean="0"/>
              <a:pPr/>
              <a:t>12</a:t>
            </a:fld>
            <a:endParaRPr lang="en-US" dirty="0"/>
          </a:p>
        </p:txBody>
      </p:sp>
      <p:sp>
        <p:nvSpPr>
          <p:cNvPr id="17" name="TextBox 16"/>
          <p:cNvSpPr txBox="1"/>
          <p:nvPr/>
        </p:nvSpPr>
        <p:spPr>
          <a:xfrm>
            <a:off x="467544" y="1196752"/>
            <a:ext cx="8064896" cy="5262979"/>
          </a:xfrm>
          <a:prstGeom prst="rect">
            <a:avLst/>
          </a:prstGeom>
          <a:noFill/>
          <a:ln>
            <a:noFill/>
            <a:prstDash val="lgDash"/>
          </a:ln>
        </p:spPr>
        <p:txBody>
          <a:bodyPr wrap="square" rtlCol="0">
            <a:spAutoFit/>
          </a:bodyPr>
          <a:lstStyle/>
          <a:p>
            <a:pPr marL="180975" indent="-180975">
              <a:spcBef>
                <a:spcPts val="200"/>
              </a:spcBef>
              <a:spcAft>
                <a:spcPts val="1000"/>
              </a:spcAft>
              <a:buClr>
                <a:srgbClr val="211973"/>
              </a:buClr>
              <a:buFont typeface="Arial" pitchFamily="34" charset="0"/>
              <a:buChar char="•"/>
            </a:pPr>
            <a:r>
              <a:rPr lang="en-GB" sz="1900" dirty="0"/>
              <a:t>UK engaged internationally</a:t>
            </a:r>
          </a:p>
          <a:p>
            <a:pPr marL="638175" lvl="1" indent="-180975">
              <a:spcBef>
                <a:spcPts val="200"/>
              </a:spcBef>
              <a:spcAft>
                <a:spcPts val="1000"/>
              </a:spcAft>
              <a:buClr>
                <a:srgbClr val="211973"/>
              </a:buClr>
              <a:buFont typeface="Arial" pitchFamily="34" charset="0"/>
              <a:buChar char="•"/>
            </a:pPr>
            <a:r>
              <a:rPr lang="en-GB" sz="1900" dirty="0"/>
              <a:t>G7, French presidency in 2019. </a:t>
            </a:r>
          </a:p>
          <a:p>
            <a:pPr marL="1095375" lvl="2" indent="-180975">
              <a:spcBef>
                <a:spcPts val="200"/>
              </a:spcBef>
              <a:spcAft>
                <a:spcPts val="1000"/>
              </a:spcAft>
              <a:buClr>
                <a:srgbClr val="211973"/>
              </a:buClr>
              <a:buFont typeface="Arial" pitchFamily="34" charset="0"/>
              <a:buChar char="•"/>
            </a:pPr>
            <a:r>
              <a:rPr lang="en-GB" sz="1900" dirty="0"/>
              <a:t>Main theme of this G7: fighting inequalities.</a:t>
            </a:r>
          </a:p>
          <a:p>
            <a:pPr marL="1095375" lvl="2" indent="-180975">
              <a:spcBef>
                <a:spcPts val="200"/>
              </a:spcBef>
              <a:spcAft>
                <a:spcPts val="1000"/>
              </a:spcAft>
              <a:buClr>
                <a:srgbClr val="211973"/>
              </a:buClr>
              <a:buFont typeface="Arial" pitchFamily="34" charset="0"/>
              <a:buChar char="•"/>
            </a:pPr>
            <a:r>
              <a:rPr lang="en-GB" sz="1900" dirty="0"/>
              <a:t>Sub-themes: access to education for all, access to healthcare for all, ethical development and use of AI, digital trust, protecting biodiversity and the climate, gender equality, girls’ education. </a:t>
            </a:r>
          </a:p>
          <a:p>
            <a:pPr marL="638175" lvl="1" indent="-180975">
              <a:spcBef>
                <a:spcPts val="200"/>
              </a:spcBef>
              <a:spcAft>
                <a:spcPts val="1000"/>
              </a:spcAft>
              <a:buClr>
                <a:srgbClr val="211973"/>
              </a:buClr>
              <a:buFont typeface="Arial" pitchFamily="34" charset="0"/>
              <a:buChar char="•"/>
            </a:pPr>
            <a:r>
              <a:rPr lang="en-GB" sz="1900" dirty="0"/>
              <a:t>UK to co-host COP26 in 2020 </a:t>
            </a:r>
          </a:p>
          <a:p>
            <a:pPr marL="180975" indent="-180975">
              <a:spcBef>
                <a:spcPts val="200"/>
              </a:spcBef>
              <a:spcAft>
                <a:spcPts val="1000"/>
              </a:spcAft>
              <a:buClr>
                <a:srgbClr val="211973"/>
              </a:buClr>
              <a:buFont typeface="Arial" pitchFamily="34" charset="0"/>
              <a:buChar char="•"/>
            </a:pPr>
            <a:r>
              <a:rPr lang="en-GB" sz="1900" dirty="0"/>
              <a:t>Working together to tackle some of the world most pressing challenges</a:t>
            </a:r>
          </a:p>
          <a:p>
            <a:pPr marL="638175" lvl="1" indent="-180975">
              <a:spcBef>
                <a:spcPts val="200"/>
              </a:spcBef>
              <a:spcAft>
                <a:spcPts val="1000"/>
              </a:spcAft>
              <a:buClr>
                <a:srgbClr val="211973"/>
              </a:buClr>
              <a:buFont typeface="Arial" pitchFamily="34" charset="0"/>
              <a:buChar char="•"/>
            </a:pPr>
            <a:r>
              <a:rPr lang="en-GB" sz="1900" dirty="0"/>
              <a:t>Across borders: UK, Slovenia, France, Germany</a:t>
            </a:r>
          </a:p>
          <a:p>
            <a:pPr marL="638175" lvl="1" indent="-180975">
              <a:spcBef>
                <a:spcPts val="200"/>
              </a:spcBef>
              <a:spcAft>
                <a:spcPts val="1000"/>
              </a:spcAft>
              <a:buClr>
                <a:srgbClr val="211973"/>
              </a:buClr>
              <a:buFont typeface="Arial" pitchFamily="34" charset="0"/>
              <a:buChar char="•"/>
            </a:pPr>
            <a:r>
              <a:rPr lang="en-GB" sz="1900" dirty="0"/>
              <a:t>Across </a:t>
            </a:r>
            <a:r>
              <a:rPr lang="en-GB" sz="1900" dirty="0" err="1"/>
              <a:t>Govt</a:t>
            </a:r>
            <a:r>
              <a:rPr lang="en-GB" sz="1900" dirty="0"/>
              <a:t>, academia, industry and NGOs. </a:t>
            </a:r>
          </a:p>
          <a:p>
            <a:pPr marL="638175" lvl="1" indent="-180975">
              <a:spcBef>
                <a:spcPts val="200"/>
              </a:spcBef>
              <a:spcAft>
                <a:spcPts val="1000"/>
              </a:spcAft>
              <a:buClr>
                <a:srgbClr val="211973"/>
              </a:buClr>
              <a:buFont typeface="Arial" pitchFamily="34" charset="0"/>
              <a:buChar char="•"/>
            </a:pPr>
            <a:r>
              <a:rPr lang="en-GB" sz="1900" dirty="0"/>
              <a:t>Students providing solutions and recommendations</a:t>
            </a:r>
          </a:p>
          <a:p>
            <a:pPr marL="180975" indent="-180975">
              <a:spcBef>
                <a:spcPts val="200"/>
              </a:spcBef>
              <a:spcAft>
                <a:spcPts val="1000"/>
              </a:spcAft>
              <a:buClr>
                <a:srgbClr val="211973"/>
              </a:buClr>
              <a:buFont typeface="Arial" pitchFamily="34" charset="0"/>
              <a:buChar char="•"/>
            </a:pPr>
            <a:endParaRPr lang="en-GB" dirty="0"/>
          </a:p>
        </p:txBody>
      </p:sp>
    </p:spTree>
    <p:extLst>
      <p:ext uri="{BB962C8B-B14F-4D97-AF65-F5344CB8AC3E}">
        <p14:creationId xmlns:p14="http://schemas.microsoft.com/office/powerpoint/2010/main" val="145329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5573" y="1764208"/>
            <a:ext cx="3916743" cy="3329581"/>
          </a:xfrm>
        </p:spPr>
        <p:txBody>
          <a:bodyPr>
            <a:normAutofit fontScale="90000"/>
          </a:bodyPr>
          <a:lstStyle/>
          <a:p>
            <a:pPr>
              <a:lnSpc>
                <a:spcPct val="90000"/>
              </a:lnSpc>
            </a:pPr>
            <a:r>
              <a:rPr lang="en-GB" sz="4500" dirty="0">
                <a:latin typeface="Calibri Light" panose="020F0302020204030204" pitchFamily="34" charset="0"/>
                <a:cs typeface="Calibri Light" panose="020F0302020204030204" pitchFamily="34" charset="0"/>
              </a:rPr>
              <a:t>The United Nations supported</a:t>
            </a:r>
            <a:br>
              <a:rPr lang="en-GB" sz="4500" dirty="0">
                <a:latin typeface="Calibri Light" panose="020F0302020204030204" pitchFamily="34" charset="0"/>
                <a:cs typeface="Calibri Light" panose="020F0302020204030204" pitchFamily="34" charset="0"/>
              </a:rPr>
            </a:br>
            <a:r>
              <a:rPr lang="en-GB" sz="4500" dirty="0">
                <a:latin typeface="Calibri Light" panose="020F0302020204030204" pitchFamily="34" charset="0"/>
                <a:cs typeface="Calibri Light" panose="020F0302020204030204" pitchFamily="34" charset="0"/>
              </a:rPr>
              <a:t>Alliance of NGOs &amp; CSOs* for South-South Cooperation (ANCSSC)</a:t>
            </a:r>
            <a:br>
              <a:rPr lang="en-GB" sz="4500" dirty="0">
                <a:latin typeface="Calibri Light" panose="020F0302020204030204" pitchFamily="34" charset="0"/>
                <a:cs typeface="Calibri Light" panose="020F0302020204030204" pitchFamily="34" charset="0"/>
              </a:rPr>
            </a:br>
            <a:br>
              <a:rPr lang="en-GB" sz="4500" dirty="0">
                <a:latin typeface="Calibri Light" panose="020F0302020204030204" pitchFamily="34" charset="0"/>
                <a:cs typeface="Calibri Light" panose="020F0302020204030204" pitchFamily="34" charset="0"/>
              </a:rPr>
            </a:br>
            <a:r>
              <a:rPr lang="en-GB" sz="2700" dirty="0">
                <a:latin typeface="Calibri Light" panose="020F0302020204030204" pitchFamily="34" charset="0"/>
                <a:cs typeface="Calibri Light" panose="020F0302020204030204" pitchFamily="34" charset="0"/>
              </a:rPr>
              <a:t>* Non-Governmental Organisations   and Civil Society Organisations</a:t>
            </a:r>
            <a:endParaRPr lang="en-US" sz="4500" dirty="0">
              <a:latin typeface="Calibri Light" panose="020F0302020204030204" pitchFamily="34" charset="0"/>
              <a:cs typeface="Calibri Light" panose="020F0302020204030204" pitchFamily="34" charset="0"/>
            </a:endParaRPr>
          </a:p>
        </p:txBody>
      </p:sp>
      <p:pic>
        <p:nvPicPr>
          <p:cNvPr id="1026" name="Picture 2" descr="Image result for ancssc">
            <a:extLst>
              <a:ext uri="{FF2B5EF4-FFF2-40B4-BE49-F238E27FC236}">
                <a16:creationId xmlns:a16="http://schemas.microsoft.com/office/drawing/2014/main" id="{F1EA9D09-DC88-4A43-86D0-BE6313DBE6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432" y="2290209"/>
            <a:ext cx="3023337" cy="227758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 name="Picture 40" descr="Image result for ancssc">
            <a:extLst>
              <a:ext uri="{FF2B5EF4-FFF2-40B4-BE49-F238E27FC236}">
                <a16:creationId xmlns:a16="http://schemas.microsoft.com/office/drawing/2014/main" id="{C7B842E7-74F8-8142-BE6A-D499BDFFAEF6}"/>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t="-22688" b="-2"/>
          <a:stretch>
            <a:fillRect/>
          </a:stretch>
        </p:blipFill>
        <p:spPr bwMode="auto">
          <a:xfrm>
            <a:off x="7480255" y="-49214"/>
            <a:ext cx="1084123" cy="10484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B12779-085E-4B19-A099-29BF68733CC4}"/>
              </a:ext>
            </a:extLst>
          </p:cNvPr>
          <p:cNvSpPr/>
          <p:nvPr/>
        </p:nvSpPr>
        <p:spPr>
          <a:xfrm>
            <a:off x="311512" y="5013176"/>
            <a:ext cx="2557175" cy="646331"/>
          </a:xfrm>
          <a:prstGeom prst="rect">
            <a:avLst/>
          </a:prstGeom>
        </p:spPr>
        <p:txBody>
          <a:bodyPr wrap="none">
            <a:spAutoFit/>
          </a:bodyPr>
          <a:lstStyle/>
          <a:p>
            <a:r>
              <a:rPr lang="en-GB" dirty="0">
                <a:solidFill>
                  <a:schemeClr val="bg1"/>
                </a:solidFill>
              </a:rPr>
              <a:t>Dr </a:t>
            </a:r>
            <a:r>
              <a:rPr lang="en-GB" dirty="0" err="1">
                <a:solidFill>
                  <a:schemeClr val="bg1"/>
                </a:solidFill>
              </a:rPr>
              <a:t>Husna</a:t>
            </a:r>
            <a:r>
              <a:rPr lang="en-GB" dirty="0">
                <a:solidFill>
                  <a:schemeClr val="bg1"/>
                </a:solidFill>
              </a:rPr>
              <a:t> Ahmad, OBE</a:t>
            </a:r>
          </a:p>
          <a:p>
            <a:r>
              <a:rPr lang="en-GB" dirty="0">
                <a:solidFill>
                  <a:schemeClr val="bg1"/>
                </a:solidFill>
              </a:rPr>
              <a:t>Organisation Director</a:t>
            </a:r>
          </a:p>
        </p:txBody>
      </p:sp>
    </p:spTree>
    <p:extLst>
      <p:ext uri="{BB962C8B-B14F-4D97-AF65-F5344CB8AC3E}">
        <p14:creationId xmlns:p14="http://schemas.microsoft.com/office/powerpoint/2010/main" val="3166881117"/>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19" y="1333856"/>
            <a:ext cx="8028000" cy="648072"/>
          </a:xfrm>
        </p:spPr>
        <p:txBody>
          <a:bodyPr>
            <a:normAutofit fontScale="90000"/>
          </a:bodyPr>
          <a:lstStyle/>
          <a:p>
            <a:r>
              <a:rPr lang="en-US" u="sng" dirty="0"/>
              <a:t>Context: The UN’s Sustainable Development Goals</a:t>
            </a:r>
          </a:p>
        </p:txBody>
      </p:sp>
      <p:pic>
        <p:nvPicPr>
          <p:cNvPr id="4" name="Εικόνα 4" descr="Εικόνα που περιέχει υπαίθριος&#10;&#10;Η περιγραφή δημιουργήθηκε με υψηλή αξιοπιστία">
            <a:extLst>
              <a:ext uri="{FF2B5EF4-FFF2-40B4-BE49-F238E27FC236}">
                <a16:creationId xmlns:a16="http://schemas.microsoft.com/office/drawing/2014/main" id="{04B84AF3-BE95-4B07-92C7-EA55BB8DD219}"/>
              </a:ext>
            </a:extLst>
          </p:cNvPr>
          <p:cNvPicPr>
            <a:picLocks noGrp="1" noChangeAspect="1"/>
          </p:cNvPicPr>
          <p:nvPr>
            <p:ph idx="1"/>
          </p:nvPr>
        </p:nvPicPr>
        <p:blipFill>
          <a:blip r:embed="rId3"/>
          <a:stretch>
            <a:fillRect/>
          </a:stretch>
        </p:blipFill>
        <p:spPr>
          <a:xfrm>
            <a:off x="2353259" y="2413509"/>
            <a:ext cx="6790741" cy="3438617"/>
          </a:xfrm>
          <a:prstGeom prst="rect">
            <a:avLst/>
          </a:prstGeom>
        </p:spPr>
      </p:pic>
      <p:sp>
        <p:nvSpPr>
          <p:cNvPr id="5" name="TextBox 4">
            <a:extLst>
              <a:ext uri="{FF2B5EF4-FFF2-40B4-BE49-F238E27FC236}">
                <a16:creationId xmlns:a16="http://schemas.microsoft.com/office/drawing/2014/main" id="{57E82EA2-26B7-4E64-AD11-D845F4CCF148}"/>
              </a:ext>
            </a:extLst>
          </p:cNvPr>
          <p:cNvSpPr txBox="1"/>
          <p:nvPr/>
        </p:nvSpPr>
        <p:spPr>
          <a:xfrm>
            <a:off x="243366" y="4469610"/>
            <a:ext cx="216175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ea typeface="+mn-lt"/>
                <a:cs typeface="+mn-lt"/>
              </a:rPr>
              <a:t>Governments alone will not be able to achieve all the targets</a:t>
            </a:r>
            <a:endParaRPr lang="en-US" sz="2000" dirty="0"/>
          </a:p>
          <a:p>
            <a:pPr algn="l"/>
            <a:endParaRPr lang="en-GB" dirty="0"/>
          </a:p>
        </p:txBody>
      </p:sp>
      <p:sp>
        <p:nvSpPr>
          <p:cNvPr id="6" name="TextBox 5">
            <a:extLst>
              <a:ext uri="{FF2B5EF4-FFF2-40B4-BE49-F238E27FC236}">
                <a16:creationId xmlns:a16="http://schemas.microsoft.com/office/drawing/2014/main" id="{36EA4166-B9D1-4027-9A24-C6FA0E72FD39}"/>
              </a:ext>
            </a:extLst>
          </p:cNvPr>
          <p:cNvSpPr txBox="1"/>
          <p:nvPr/>
        </p:nvSpPr>
        <p:spPr>
          <a:xfrm>
            <a:off x="243366" y="3117155"/>
            <a:ext cx="21761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ea typeface="+mn-lt"/>
                <a:cs typeface="+mn-lt"/>
              </a:rPr>
              <a:t>All UN countries have agreed to these Goals</a:t>
            </a:r>
            <a:endParaRPr lang="en-US" sz="2000" dirty="0"/>
          </a:p>
        </p:txBody>
      </p:sp>
      <p:pic>
        <p:nvPicPr>
          <p:cNvPr id="7" name="Picture 40" descr="Image result for ancssc">
            <a:extLst>
              <a:ext uri="{FF2B5EF4-FFF2-40B4-BE49-F238E27FC236}">
                <a16:creationId xmlns:a16="http://schemas.microsoft.com/office/drawing/2014/main" id="{165655B0-4F00-D942-B81C-EBBD95CA4675}"/>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t="-22688" b="-2"/>
          <a:stretch>
            <a:fillRect/>
          </a:stretch>
        </p:blipFill>
        <p:spPr bwMode="auto">
          <a:xfrm>
            <a:off x="7480255" y="-49214"/>
            <a:ext cx="1084123" cy="104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03313"/>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Aims of the UN’s ANCSSC</a:t>
            </a:r>
          </a:p>
        </p:txBody>
      </p:sp>
      <p:sp>
        <p:nvSpPr>
          <p:cNvPr id="4" name="TextBox 3"/>
          <p:cNvSpPr txBox="1"/>
          <p:nvPr/>
        </p:nvSpPr>
        <p:spPr>
          <a:xfrm>
            <a:off x="457200" y="1120392"/>
            <a:ext cx="8229600" cy="923330"/>
          </a:xfrm>
          <a:prstGeom prst="rect">
            <a:avLst/>
          </a:prstGeom>
          <a:noFill/>
        </p:spPr>
        <p:txBody>
          <a:bodyPr wrap="square" rtlCol="0">
            <a:spAutoFit/>
          </a:bodyPr>
          <a:lstStyle/>
          <a:p>
            <a:pPr lvl="0"/>
            <a:r>
              <a:rPr lang="en" dirty="0">
                <a:latin typeface="Calibri Light" panose="020F0302020204030204" pitchFamily="34" charset="0"/>
                <a:ea typeface="Montserrat"/>
                <a:cs typeface="Calibri Light" panose="020F0302020204030204" pitchFamily="34" charset="0"/>
                <a:sym typeface="Montserrat"/>
              </a:rPr>
              <a:t>The ANCSSC agenda and initiatives </a:t>
            </a:r>
            <a:r>
              <a:rPr lang="en-GB" dirty="0">
                <a:latin typeface="Calibri Light" panose="020F0302020204030204" pitchFamily="34" charset="0"/>
                <a:ea typeface="Montserrat"/>
                <a:cs typeface="Calibri Light" panose="020F0302020204030204" pitchFamily="34" charset="0"/>
                <a:sym typeface="Montserrat"/>
              </a:rPr>
              <a:t>are </a:t>
            </a:r>
            <a:r>
              <a:rPr lang="en" dirty="0">
                <a:latin typeface="Calibri Light" panose="020F0302020204030204" pitchFamily="34" charset="0"/>
                <a:ea typeface="Montserrat"/>
                <a:cs typeface="Calibri Light" panose="020F0302020204030204" pitchFamily="34" charset="0"/>
                <a:sym typeface="Montserrat"/>
              </a:rPr>
              <a:t>guided by the principles of </a:t>
            </a:r>
            <a:r>
              <a:rPr lang="en" b="1" dirty="0">
                <a:latin typeface="Calibri Light" panose="020F0302020204030204" pitchFamily="34" charset="0"/>
                <a:ea typeface="Montserrat"/>
                <a:cs typeface="Calibri Light" panose="020F0302020204030204" pitchFamily="34" charset="0"/>
                <a:sym typeface="Montserrat"/>
              </a:rPr>
              <a:t>respect for national sovereignty</a:t>
            </a:r>
            <a:r>
              <a:rPr lang="en" dirty="0">
                <a:latin typeface="Calibri Light" panose="020F0302020204030204" pitchFamily="34" charset="0"/>
                <a:ea typeface="Montserrat"/>
                <a:cs typeface="Calibri Light" panose="020F0302020204030204" pitchFamily="34" charset="0"/>
                <a:sym typeface="Montserrat"/>
              </a:rPr>
              <a:t>, </a:t>
            </a:r>
            <a:r>
              <a:rPr lang="en" b="1" dirty="0">
                <a:latin typeface="Calibri Light" panose="020F0302020204030204" pitchFamily="34" charset="0"/>
                <a:ea typeface="Montserrat"/>
                <a:cs typeface="Calibri Light" panose="020F0302020204030204" pitchFamily="34" charset="0"/>
                <a:sym typeface="Montserrat"/>
              </a:rPr>
              <a:t>national ownership and independence</a:t>
            </a:r>
            <a:r>
              <a:rPr lang="en" dirty="0">
                <a:latin typeface="Calibri Light" panose="020F0302020204030204" pitchFamily="34" charset="0"/>
                <a:ea typeface="Montserrat"/>
                <a:cs typeface="Calibri Light" panose="020F0302020204030204" pitchFamily="34" charset="0"/>
                <a:sym typeface="Montserrat"/>
              </a:rPr>
              <a:t>, </a:t>
            </a:r>
            <a:r>
              <a:rPr lang="en" b="1" dirty="0">
                <a:latin typeface="Calibri Light" panose="020F0302020204030204" pitchFamily="34" charset="0"/>
                <a:ea typeface="Montserrat"/>
                <a:cs typeface="Calibri Light" panose="020F0302020204030204" pitchFamily="34" charset="0"/>
                <a:sym typeface="Montserrat"/>
              </a:rPr>
              <a:t>equality</a:t>
            </a:r>
            <a:r>
              <a:rPr lang="en" dirty="0">
                <a:latin typeface="Calibri Light" panose="020F0302020204030204" pitchFamily="34" charset="0"/>
                <a:ea typeface="Montserrat"/>
                <a:cs typeface="Calibri Light" panose="020F0302020204030204" pitchFamily="34" charset="0"/>
                <a:sym typeface="Montserrat"/>
              </a:rPr>
              <a:t>, </a:t>
            </a:r>
            <a:r>
              <a:rPr lang="en" b="1" dirty="0">
                <a:latin typeface="Calibri Light" panose="020F0302020204030204" pitchFamily="34" charset="0"/>
                <a:ea typeface="Montserrat"/>
                <a:cs typeface="Calibri Light" panose="020F0302020204030204" pitchFamily="34" charset="0"/>
                <a:sym typeface="Montserrat"/>
              </a:rPr>
              <a:t>non-conditionality</a:t>
            </a:r>
            <a:r>
              <a:rPr lang="en" dirty="0">
                <a:latin typeface="Calibri Light" panose="020F0302020204030204" pitchFamily="34" charset="0"/>
                <a:ea typeface="Montserrat"/>
                <a:cs typeface="Calibri Light" panose="020F0302020204030204" pitchFamily="34" charset="0"/>
                <a:sym typeface="Montserrat"/>
              </a:rPr>
              <a:t>, </a:t>
            </a:r>
            <a:r>
              <a:rPr lang="en" b="1" dirty="0">
                <a:latin typeface="Calibri Light" panose="020F0302020204030204" pitchFamily="34" charset="0"/>
                <a:ea typeface="Montserrat"/>
                <a:cs typeface="Calibri Light" panose="020F0302020204030204" pitchFamily="34" charset="0"/>
                <a:sym typeface="Montserrat"/>
              </a:rPr>
              <a:t>non-interference in domestic affairs </a:t>
            </a:r>
            <a:r>
              <a:rPr lang="en" dirty="0">
                <a:latin typeface="Calibri Light" panose="020F0302020204030204" pitchFamily="34" charset="0"/>
                <a:ea typeface="Montserrat"/>
                <a:cs typeface="Calibri Light" panose="020F0302020204030204" pitchFamily="34" charset="0"/>
                <a:sym typeface="Montserrat"/>
              </a:rPr>
              <a:t>and </a:t>
            </a:r>
            <a:r>
              <a:rPr lang="en" b="1" dirty="0">
                <a:latin typeface="Calibri Light" panose="020F0302020204030204" pitchFamily="34" charset="0"/>
                <a:ea typeface="Montserrat"/>
                <a:cs typeface="Calibri Light" panose="020F0302020204030204" pitchFamily="34" charset="0"/>
                <a:sym typeface="Montserrat"/>
              </a:rPr>
              <a:t>mutual benefit</a:t>
            </a:r>
            <a:r>
              <a:rPr lang="en" dirty="0">
                <a:latin typeface="Calibri Light" panose="020F0302020204030204" pitchFamily="34" charset="0"/>
                <a:ea typeface="Montserrat"/>
                <a:cs typeface="Calibri Light" panose="020F0302020204030204" pitchFamily="34" charset="0"/>
                <a:sym typeface="Montserrat"/>
              </a:rPr>
              <a:t>.</a:t>
            </a:r>
          </a:p>
        </p:txBody>
      </p:sp>
      <p:graphicFrame>
        <p:nvGraphicFramePr>
          <p:cNvPr id="6" name="Content Placeholder 2">
            <a:extLst>
              <a:ext uri="{FF2B5EF4-FFF2-40B4-BE49-F238E27FC236}">
                <a16:creationId xmlns:a16="http://schemas.microsoft.com/office/drawing/2014/main" id="{FA1DA263-2D69-4E45-84C7-4A91A6A15A3E}"/>
              </a:ext>
            </a:extLst>
          </p:cNvPr>
          <p:cNvGraphicFramePr>
            <a:graphicFrameLocks/>
          </p:cNvGraphicFramePr>
          <p:nvPr/>
        </p:nvGraphicFramePr>
        <p:xfrm>
          <a:off x="484710" y="2330448"/>
          <a:ext cx="8405417" cy="474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0" descr="Image result for ancssc">
            <a:extLst>
              <a:ext uri="{FF2B5EF4-FFF2-40B4-BE49-F238E27FC236}">
                <a16:creationId xmlns:a16="http://schemas.microsoft.com/office/drawing/2014/main" id="{7E3B0364-FD83-3C42-B182-69DD4055A6FF}"/>
              </a:ext>
            </a:extLst>
          </p:cNvPr>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t="-22688" b="-2"/>
          <a:stretch>
            <a:fillRect/>
          </a:stretch>
        </p:blipFill>
        <p:spPr bwMode="auto">
          <a:xfrm>
            <a:off x="7480255" y="-49214"/>
            <a:ext cx="1084123" cy="104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17937"/>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6634007" cy="882646"/>
          </a:xfrm>
        </p:spPr>
        <p:txBody>
          <a:bodyPr>
            <a:normAutofit/>
          </a:bodyPr>
          <a:lstStyle/>
          <a:p>
            <a:r>
              <a:rPr lang="en-US" sz="2700" dirty="0"/>
              <a:t>The UN supported ANCSSC has come up with 10 themes for this induction session</a:t>
            </a:r>
          </a:p>
        </p:txBody>
      </p:sp>
      <p:sp>
        <p:nvSpPr>
          <p:cNvPr id="3" name="Content Placeholder 2"/>
          <p:cNvSpPr>
            <a:spLocks noGrp="1"/>
          </p:cNvSpPr>
          <p:nvPr>
            <p:ph idx="1"/>
          </p:nvPr>
        </p:nvSpPr>
        <p:spPr>
          <a:xfrm>
            <a:off x="395374" y="1412776"/>
            <a:ext cx="8065058" cy="5040559"/>
          </a:xfrm>
        </p:spPr>
        <p:txBody>
          <a:bodyPr>
            <a:normAutofit fontScale="77500" lnSpcReduction="20000"/>
          </a:bodyPr>
          <a:lstStyle/>
          <a:p>
            <a:r>
              <a:rPr lang="en-US" sz="2300" b="1" dirty="0"/>
              <a:t>Supporting NGOs and CSOs:</a:t>
            </a:r>
          </a:p>
          <a:p>
            <a:pPr marL="457200" indent="-457200">
              <a:buFont typeface="+mj-lt"/>
              <a:buAutoNum type="arabicPeriod"/>
            </a:pPr>
            <a:r>
              <a:rPr lang="en-US" sz="2300" dirty="0"/>
              <a:t>Educating governance in NGOs/CSOs</a:t>
            </a:r>
          </a:p>
          <a:p>
            <a:pPr marL="457200" indent="-457200">
              <a:buFont typeface="+mj-lt"/>
              <a:buAutoNum type="arabicPeriod"/>
            </a:pPr>
            <a:r>
              <a:rPr lang="en-US" sz="2300" dirty="0"/>
              <a:t>Supporting the </a:t>
            </a:r>
            <a:r>
              <a:rPr lang="en-US" sz="2300" dirty="0" err="1"/>
              <a:t>organisational</a:t>
            </a:r>
            <a:r>
              <a:rPr lang="en-US" sz="2300" dirty="0"/>
              <a:t> growth of NGOs</a:t>
            </a:r>
            <a:endParaRPr lang="en-GB" sz="2300" dirty="0"/>
          </a:p>
          <a:p>
            <a:pPr marL="457200" indent="-457200">
              <a:buFont typeface="+mj-lt"/>
              <a:buAutoNum type="arabicPeriod"/>
            </a:pPr>
            <a:r>
              <a:rPr lang="en-US" sz="2300" dirty="0"/>
              <a:t>Advocacy tools on climate action for NGOs</a:t>
            </a:r>
          </a:p>
          <a:p>
            <a:pPr marL="457200" indent="-457200">
              <a:buFont typeface="+mj-lt"/>
              <a:buAutoNum type="arabicPeriod"/>
            </a:pPr>
            <a:r>
              <a:rPr lang="en-GB" sz="2300" dirty="0"/>
              <a:t>Refugee Integration</a:t>
            </a:r>
          </a:p>
          <a:p>
            <a:pPr marL="457200" indent="-457200">
              <a:buFont typeface="+mj-lt"/>
              <a:buAutoNum type="arabicPeriod"/>
            </a:pPr>
            <a:r>
              <a:rPr lang="en-US" sz="2300" dirty="0"/>
              <a:t>Sexual Reproductive Health and Rights (SRHR) </a:t>
            </a:r>
          </a:p>
          <a:p>
            <a:endParaRPr lang="en-US" sz="2300" dirty="0"/>
          </a:p>
          <a:p>
            <a:r>
              <a:rPr lang="en-US" sz="2300" b="1" dirty="0"/>
              <a:t>Engineering Education for All:</a:t>
            </a:r>
          </a:p>
          <a:p>
            <a:pPr marL="457200" indent="-457200">
              <a:buFont typeface="+mj-lt"/>
              <a:buAutoNum type="arabicPeriod" startAt="6"/>
            </a:pPr>
            <a:r>
              <a:rPr lang="en-US" sz="2400" dirty="0"/>
              <a:t>Skills </a:t>
            </a:r>
            <a:r>
              <a:rPr lang="en-US" sz="2300" dirty="0"/>
              <a:t>Education for Street Youth</a:t>
            </a:r>
            <a:r>
              <a:rPr lang="en-GB" sz="2300" dirty="0"/>
              <a:t> and the Homeless</a:t>
            </a:r>
            <a:endParaRPr lang="en-US" sz="2300" i="1" dirty="0"/>
          </a:p>
          <a:p>
            <a:pPr marL="457200" indent="-457200">
              <a:buFont typeface="+mj-lt"/>
              <a:buAutoNum type="arabicPeriod" startAt="6"/>
            </a:pPr>
            <a:r>
              <a:rPr lang="en-US" sz="2300" dirty="0"/>
              <a:t>Digital Education, Literacy &amp; Refugee Children</a:t>
            </a:r>
            <a:r>
              <a:rPr lang="en-GB" sz="2300" dirty="0"/>
              <a:t> </a:t>
            </a:r>
          </a:p>
          <a:p>
            <a:pPr marL="457200" indent="-457200">
              <a:buFont typeface="+mj-lt"/>
              <a:buAutoNum type="arabicPeriod" startAt="6"/>
            </a:pPr>
            <a:r>
              <a:rPr lang="en-US" sz="2300" dirty="0"/>
              <a:t>Women Co-operatives, education for girls, equality in gender investment</a:t>
            </a:r>
          </a:p>
          <a:p>
            <a:pPr marL="457200" indent="-457200">
              <a:buFont typeface="+mj-lt"/>
              <a:buAutoNum type="arabicPeriod" startAt="6"/>
            </a:pPr>
            <a:r>
              <a:rPr lang="en-US" sz="2300" dirty="0"/>
              <a:t>Teaching Water and Energy Management</a:t>
            </a:r>
          </a:p>
          <a:p>
            <a:pPr marL="457200" indent="-457200">
              <a:buFont typeface="+mj-lt"/>
              <a:buAutoNum type="arabicPeriod" startAt="6"/>
            </a:pPr>
            <a:r>
              <a:rPr lang="en-US" sz="2300" dirty="0"/>
              <a:t>Implementation and management of Sustainable Projects</a:t>
            </a:r>
            <a:r>
              <a:rPr lang="en-GB" sz="2300" dirty="0"/>
              <a:t> </a:t>
            </a:r>
          </a:p>
          <a:p>
            <a:endParaRPr lang="en-GB" u="sng" dirty="0"/>
          </a:p>
          <a:p>
            <a:endParaRPr lang="en-US" b="1" dirty="0"/>
          </a:p>
          <a:p>
            <a:endParaRPr lang="en-GB" dirty="0"/>
          </a:p>
          <a:p>
            <a:endParaRPr lang="en-GB" b="1" dirty="0"/>
          </a:p>
        </p:txBody>
      </p:sp>
      <p:pic>
        <p:nvPicPr>
          <p:cNvPr id="9" name="Picture 40" descr="Image result for ancssc">
            <a:extLst>
              <a:ext uri="{FF2B5EF4-FFF2-40B4-BE49-F238E27FC236}">
                <a16:creationId xmlns:a16="http://schemas.microsoft.com/office/drawing/2014/main" id="{012CD977-F7B8-AA4B-B088-58BCD8554588}"/>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t="-22688" b="-2"/>
          <a:stretch>
            <a:fillRect/>
          </a:stretch>
        </p:blipFill>
        <p:spPr bwMode="auto">
          <a:xfrm>
            <a:off x="7480255" y="-49214"/>
            <a:ext cx="1084123" cy="104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628527"/>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Example 1: Digital Literacy &amp; Refugee Children</a:t>
            </a:r>
            <a:r>
              <a:rPr lang="en-GB" sz="3100" dirty="0"/>
              <a:t> </a:t>
            </a:r>
            <a:br>
              <a:rPr lang="en-GB" sz="3600" u="sng" dirty="0"/>
            </a:br>
            <a:endParaRPr lang="en-US" sz="3600" u="sng" dirty="0"/>
          </a:p>
        </p:txBody>
      </p:sp>
      <p:sp>
        <p:nvSpPr>
          <p:cNvPr id="3" name="Content Placeholder 2"/>
          <p:cNvSpPr>
            <a:spLocks noGrp="1"/>
          </p:cNvSpPr>
          <p:nvPr>
            <p:ph idx="1"/>
          </p:nvPr>
        </p:nvSpPr>
        <p:spPr>
          <a:xfrm>
            <a:off x="539552" y="1412776"/>
            <a:ext cx="6912768" cy="5040560"/>
          </a:xfrm>
        </p:spPr>
        <p:txBody>
          <a:bodyPr>
            <a:normAutofit/>
          </a:bodyPr>
          <a:lstStyle/>
          <a:p>
            <a:pPr marL="0" indent="0">
              <a:buNone/>
            </a:pPr>
            <a:r>
              <a:rPr lang="en-US" i="1" u="sng" dirty="0"/>
              <a:t>An app for</a:t>
            </a:r>
            <a:r>
              <a:rPr lang="en-US" i="1" dirty="0"/>
              <a:t>: </a:t>
            </a:r>
            <a:r>
              <a:rPr lang="en-US" b="1" dirty="0"/>
              <a:t>Facilitating the education of refugee children via digital literacy and education programs.</a:t>
            </a:r>
            <a:r>
              <a:rPr lang="en-GB" b="1" dirty="0"/>
              <a:t> </a:t>
            </a:r>
            <a:br>
              <a:rPr lang="en-GB" b="1" dirty="0"/>
            </a:br>
            <a:endParaRPr lang="en-US" u="sng" dirty="0"/>
          </a:p>
          <a:p>
            <a:r>
              <a:rPr lang="en-GB" dirty="0"/>
              <a:t>Of 7.1 million refugee youngsters of school age, more than half do not attend lessons. </a:t>
            </a:r>
          </a:p>
          <a:p>
            <a:r>
              <a:rPr lang="en-US" dirty="0"/>
              <a:t>Education and digital literacy is crucial to </a:t>
            </a:r>
            <a:r>
              <a:rPr lang="en-GB" dirty="0"/>
              <a:t>giving refugees the knowledge and accessible skills to live productive, fulfilling and independent lives</a:t>
            </a:r>
          </a:p>
          <a:p>
            <a:pPr marL="0" indent="0">
              <a:buNone/>
            </a:pPr>
            <a:endParaRPr lang="en-US" dirty="0"/>
          </a:p>
        </p:txBody>
      </p:sp>
      <p:pic>
        <p:nvPicPr>
          <p:cNvPr id="5" name="Θέση περιεχομένου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594" y="4033806"/>
            <a:ext cx="1422406" cy="1422406"/>
          </a:xfrm>
          <a:prstGeom prst="rect">
            <a:avLst/>
          </a:prstGeom>
        </p:spPr>
      </p:pic>
      <p:pic>
        <p:nvPicPr>
          <p:cNvPr id="7" name="Θέση περιεχομένου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512" y="5456212"/>
            <a:ext cx="1414488" cy="1423416"/>
          </a:xfrm>
          <a:prstGeom prst="rect">
            <a:avLst/>
          </a:prstGeom>
        </p:spPr>
      </p:pic>
      <p:sp>
        <p:nvSpPr>
          <p:cNvPr id="8" name="TextBox 7"/>
          <p:cNvSpPr txBox="1"/>
          <p:nvPr/>
        </p:nvSpPr>
        <p:spPr>
          <a:xfrm>
            <a:off x="7721594" y="3395118"/>
            <a:ext cx="1414488" cy="523220"/>
          </a:xfrm>
          <a:prstGeom prst="rect">
            <a:avLst/>
          </a:prstGeom>
          <a:noFill/>
        </p:spPr>
        <p:txBody>
          <a:bodyPr wrap="square" rtlCol="0">
            <a:spAutoFit/>
          </a:bodyPr>
          <a:lstStyle/>
          <a:p>
            <a:r>
              <a:rPr lang="en-US" sz="2800" i="1" u="sng" dirty="0"/>
              <a:t>SDGs:</a:t>
            </a:r>
          </a:p>
        </p:txBody>
      </p:sp>
      <p:pic>
        <p:nvPicPr>
          <p:cNvPr id="9" name="Picture 40" descr="Image result for ancssc">
            <a:extLst>
              <a:ext uri="{FF2B5EF4-FFF2-40B4-BE49-F238E27FC236}">
                <a16:creationId xmlns:a16="http://schemas.microsoft.com/office/drawing/2014/main" id="{3ED92FE1-5E01-7740-A134-B2D8BC8D800F}"/>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7480255" y="-49214"/>
            <a:ext cx="1084123" cy="104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80820"/>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45416B-CF14-9F48-8F23-0F06715B5B92}"/>
              </a:ext>
            </a:extLst>
          </p:cNvPr>
          <p:cNvPicPr>
            <a:picLocks noChangeAspect="1"/>
          </p:cNvPicPr>
          <p:nvPr/>
        </p:nvPicPr>
        <p:blipFill>
          <a:blip r:embed="rId3">
            <a:alphaModFix amt="42000"/>
          </a:blip>
          <a:stretch>
            <a:fillRect/>
          </a:stretch>
        </p:blipFill>
        <p:spPr>
          <a:xfrm>
            <a:off x="6191599" y="3429000"/>
            <a:ext cx="2952401" cy="3437796"/>
          </a:xfrm>
          <a:prstGeom prst="rect">
            <a:avLst/>
          </a:prstGeom>
        </p:spPr>
      </p:pic>
      <p:sp>
        <p:nvSpPr>
          <p:cNvPr id="2" name="Title 1"/>
          <p:cNvSpPr>
            <a:spLocks noGrp="1"/>
          </p:cNvSpPr>
          <p:nvPr>
            <p:ph type="title"/>
          </p:nvPr>
        </p:nvSpPr>
        <p:spPr/>
        <p:txBody>
          <a:bodyPr>
            <a:normAutofit/>
          </a:bodyPr>
          <a:lstStyle/>
          <a:p>
            <a:r>
              <a:rPr lang="en-US" sz="2800" dirty="0"/>
              <a:t>Example 2: Women Co-operatives</a:t>
            </a:r>
          </a:p>
        </p:txBody>
      </p:sp>
      <p:sp>
        <p:nvSpPr>
          <p:cNvPr id="3" name="Content Placeholder 2"/>
          <p:cNvSpPr>
            <a:spLocks noGrp="1"/>
          </p:cNvSpPr>
          <p:nvPr>
            <p:ph idx="1"/>
          </p:nvPr>
        </p:nvSpPr>
        <p:spPr>
          <a:xfrm>
            <a:off x="539552" y="1412776"/>
            <a:ext cx="6624736" cy="5328592"/>
          </a:xfrm>
        </p:spPr>
        <p:txBody>
          <a:bodyPr>
            <a:normAutofit/>
          </a:bodyPr>
          <a:lstStyle/>
          <a:p>
            <a:pPr marL="0" indent="0">
              <a:buNone/>
            </a:pPr>
            <a:r>
              <a:rPr lang="en-US" sz="2200" i="1" dirty="0"/>
              <a:t>An app for:</a:t>
            </a:r>
          </a:p>
          <a:p>
            <a:pPr marL="0" indent="0">
              <a:buNone/>
            </a:pPr>
            <a:r>
              <a:rPr lang="en-US" sz="2200" b="1" dirty="0"/>
              <a:t>Helping to establish women co-operatives:</a:t>
            </a:r>
          </a:p>
          <a:p>
            <a:pPr marL="0" indent="0">
              <a:buNone/>
            </a:pPr>
            <a:r>
              <a:rPr lang="en-US" sz="2200" dirty="0"/>
              <a:t>A chatbot to find resources, guides and collections of local knowledge</a:t>
            </a:r>
          </a:p>
          <a:p>
            <a:pPr marL="0" indent="0">
              <a:buNone/>
            </a:pPr>
            <a:r>
              <a:rPr lang="en-US" sz="2200" dirty="0"/>
              <a:t>e.g. Engineering education for women and girls, building a school, regulations, financial </a:t>
            </a:r>
            <a:r>
              <a:rPr lang="en-US" sz="2200" dirty="0" err="1"/>
              <a:t>organisations</a:t>
            </a:r>
            <a:r>
              <a:rPr lang="en-US" sz="2200" dirty="0"/>
              <a:t> that can support it</a:t>
            </a:r>
            <a:endParaRPr lang="en-US" b="1" dirty="0"/>
          </a:p>
        </p:txBody>
      </p:sp>
      <p:pic>
        <p:nvPicPr>
          <p:cNvPr id="4" name="Θέση περιεχομένου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33288"/>
            <a:ext cx="1424712" cy="1424712"/>
          </a:xfrm>
          <a:prstGeom prst="rect">
            <a:avLst/>
          </a:prstGeom>
        </p:spPr>
      </p:pic>
      <p:pic>
        <p:nvPicPr>
          <p:cNvPr id="5" name="Θέση περιεχομένου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712" y="5429277"/>
            <a:ext cx="1424712" cy="1428723"/>
          </a:xfrm>
          <a:prstGeom prst="rect">
            <a:avLst/>
          </a:prstGeom>
        </p:spPr>
      </p:pic>
      <p:sp>
        <p:nvSpPr>
          <p:cNvPr id="6" name="TextBox 5"/>
          <p:cNvSpPr txBox="1"/>
          <p:nvPr/>
        </p:nvSpPr>
        <p:spPr>
          <a:xfrm>
            <a:off x="-81385" y="4828260"/>
            <a:ext cx="1414488" cy="523220"/>
          </a:xfrm>
          <a:prstGeom prst="rect">
            <a:avLst/>
          </a:prstGeom>
          <a:noFill/>
        </p:spPr>
        <p:txBody>
          <a:bodyPr wrap="square" rtlCol="0">
            <a:spAutoFit/>
          </a:bodyPr>
          <a:lstStyle/>
          <a:p>
            <a:r>
              <a:rPr lang="en-US" sz="2800" i="1" u="sng" dirty="0"/>
              <a:t>SDGs:</a:t>
            </a:r>
          </a:p>
        </p:txBody>
      </p:sp>
      <p:pic>
        <p:nvPicPr>
          <p:cNvPr id="7" name="Picture 40" descr="Image result for ancssc">
            <a:extLst>
              <a:ext uri="{FF2B5EF4-FFF2-40B4-BE49-F238E27FC236}">
                <a16:creationId xmlns:a16="http://schemas.microsoft.com/office/drawing/2014/main" id="{35252371-83AE-1540-BCB3-0795E25549D6}"/>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t="-22688" b="-2"/>
          <a:stretch>
            <a:fillRect/>
          </a:stretch>
        </p:blipFill>
        <p:spPr bwMode="auto">
          <a:xfrm>
            <a:off x="7480255" y="-49214"/>
            <a:ext cx="1084123" cy="104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157366"/>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Example 3: NGO/CSO Sustainable Project Toolkit</a:t>
            </a:r>
          </a:p>
        </p:txBody>
      </p:sp>
      <p:sp>
        <p:nvSpPr>
          <p:cNvPr id="3" name="Content Placeholder 2"/>
          <p:cNvSpPr>
            <a:spLocks noGrp="1"/>
          </p:cNvSpPr>
          <p:nvPr>
            <p:ph idx="1"/>
          </p:nvPr>
        </p:nvSpPr>
        <p:spPr/>
        <p:txBody>
          <a:bodyPr>
            <a:normAutofit lnSpcReduction="10000"/>
          </a:bodyPr>
          <a:lstStyle/>
          <a:p>
            <a:pPr marL="0" indent="0">
              <a:buNone/>
            </a:pPr>
            <a:r>
              <a:rPr lang="en-US" i="1" dirty="0"/>
              <a:t>An app for:</a:t>
            </a:r>
          </a:p>
          <a:p>
            <a:pPr marL="0" indent="0">
              <a:buNone/>
            </a:pPr>
            <a:r>
              <a:rPr lang="en-US" b="1" dirty="0"/>
              <a:t>Supporting small-scale NGOs with the implementation and management of sustainable projects</a:t>
            </a:r>
          </a:p>
          <a:p>
            <a:pPr marL="0" indent="0">
              <a:buNone/>
            </a:pPr>
            <a:r>
              <a:rPr lang="en-GB" b="1" dirty="0"/>
              <a:t> </a:t>
            </a:r>
          </a:p>
          <a:p>
            <a:pPr marL="0" indent="0">
              <a:buNone/>
            </a:pPr>
            <a:r>
              <a:rPr lang="en-GB" b="1" dirty="0"/>
              <a:t>Skills such as project management &amp;</a:t>
            </a:r>
          </a:p>
          <a:p>
            <a:r>
              <a:rPr lang="en-GB" b="1" dirty="0"/>
              <a:t>Qualifications for </a:t>
            </a:r>
          </a:p>
          <a:p>
            <a:pPr marL="342900" indent="-342900">
              <a:buFont typeface="Arial" panose="020B0604020202020204" pitchFamily="34" charset="0"/>
              <a:buChar char="•"/>
            </a:pPr>
            <a:r>
              <a:rPr lang="en-US" dirty="0"/>
              <a:t>Construction Training and Certifications</a:t>
            </a:r>
          </a:p>
          <a:p>
            <a:pPr marL="342900" indent="-342900">
              <a:buFont typeface="Arial" panose="020B0604020202020204" pitchFamily="34" charset="0"/>
              <a:buChar char="•"/>
            </a:pPr>
            <a:r>
              <a:rPr lang="en-US" dirty="0"/>
              <a:t>Planning and implementation</a:t>
            </a:r>
          </a:p>
          <a:p>
            <a:pPr marL="342900" indent="-342900">
              <a:buFont typeface="Arial" panose="020B0604020202020204" pitchFamily="34" charset="0"/>
              <a:buChar char="•"/>
            </a:pPr>
            <a:r>
              <a:rPr lang="en-US" dirty="0"/>
              <a:t>Financial reporting</a:t>
            </a:r>
          </a:p>
          <a:p>
            <a:pPr marL="342900" indent="-342900">
              <a:buFont typeface="Arial" panose="020B0604020202020204" pitchFamily="34" charset="0"/>
              <a:buChar char="•"/>
            </a:pPr>
            <a:r>
              <a:rPr lang="en-US" dirty="0"/>
              <a:t>Donor Reporting</a:t>
            </a:r>
          </a:p>
          <a:p>
            <a:pPr marL="0" indent="0">
              <a:buNone/>
            </a:pPr>
            <a:endParaRPr lang="en-GB" dirty="0"/>
          </a:p>
          <a:p>
            <a:pPr marL="0" indent="0">
              <a:buNone/>
            </a:pPr>
            <a:endParaRPr lang="en-GB" b="1" dirty="0"/>
          </a:p>
          <a:p>
            <a:pPr marL="0" indent="0">
              <a:buNone/>
            </a:pPr>
            <a:endParaRPr lang="en-US" dirty="0"/>
          </a:p>
        </p:txBody>
      </p:sp>
      <p:pic>
        <p:nvPicPr>
          <p:cNvPr id="4" name="Θέση περιεχομένου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4533" y="5429574"/>
            <a:ext cx="1419467" cy="1428426"/>
          </a:xfrm>
          <a:prstGeom prst="rect">
            <a:avLst/>
          </a:prstGeom>
        </p:spPr>
      </p:pic>
      <p:sp>
        <p:nvSpPr>
          <p:cNvPr id="5" name="TextBox 4"/>
          <p:cNvSpPr txBox="1"/>
          <p:nvPr/>
        </p:nvSpPr>
        <p:spPr>
          <a:xfrm>
            <a:off x="7729512" y="4805755"/>
            <a:ext cx="1414488" cy="523220"/>
          </a:xfrm>
          <a:prstGeom prst="rect">
            <a:avLst/>
          </a:prstGeom>
          <a:noFill/>
        </p:spPr>
        <p:txBody>
          <a:bodyPr wrap="square" rtlCol="0">
            <a:spAutoFit/>
          </a:bodyPr>
          <a:lstStyle/>
          <a:p>
            <a:r>
              <a:rPr lang="en-US" sz="2800" i="1" u="sng" dirty="0"/>
              <a:t>SDGs:</a:t>
            </a:r>
          </a:p>
        </p:txBody>
      </p:sp>
      <p:pic>
        <p:nvPicPr>
          <p:cNvPr id="6" name="Picture 40" descr="Image result for ancssc">
            <a:extLst>
              <a:ext uri="{FF2B5EF4-FFF2-40B4-BE49-F238E27FC236}">
                <a16:creationId xmlns:a16="http://schemas.microsoft.com/office/drawing/2014/main" id="{538E56AA-AABE-C446-8743-46044367DBF5}"/>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t="-22688" b="-2"/>
          <a:stretch>
            <a:fillRect/>
          </a:stretch>
        </p:blipFill>
        <p:spPr bwMode="auto">
          <a:xfrm>
            <a:off x="7708897" y="-34437"/>
            <a:ext cx="1084123" cy="1048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D56FE85-228A-9843-8D8D-C25112CECB98}"/>
              </a:ext>
            </a:extLst>
          </p:cNvPr>
          <p:cNvPicPr>
            <a:picLocks noChangeAspect="1"/>
          </p:cNvPicPr>
          <p:nvPr/>
        </p:nvPicPr>
        <p:blipFill rotWithShape="1">
          <a:blip r:embed="rId6">
            <a:alphaModFix amt="20000"/>
          </a:blip>
          <a:srcRect l="3507" t="19869" r="4201" b="12201"/>
          <a:stretch/>
        </p:blipFill>
        <p:spPr>
          <a:xfrm>
            <a:off x="5364088" y="2052245"/>
            <a:ext cx="3663676" cy="2912327"/>
          </a:xfrm>
          <a:prstGeom prst="rect">
            <a:avLst/>
          </a:prstGeom>
        </p:spPr>
      </p:pic>
    </p:spTree>
    <p:extLst>
      <p:ext uri="{BB962C8B-B14F-4D97-AF65-F5344CB8AC3E}">
        <p14:creationId xmlns:p14="http://schemas.microsoft.com/office/powerpoint/2010/main" val="3106653699"/>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861E-D76F-964A-B6FC-E89A9BE69FD4}"/>
              </a:ext>
            </a:extLst>
          </p:cNvPr>
          <p:cNvSpPr>
            <a:spLocks noGrp="1"/>
          </p:cNvSpPr>
          <p:nvPr>
            <p:ph type="title"/>
          </p:nvPr>
        </p:nvSpPr>
        <p:spPr>
          <a:xfrm>
            <a:off x="579622" y="278623"/>
            <a:ext cx="2500613" cy="592370"/>
          </a:xfrm>
        </p:spPr>
        <p:txBody>
          <a:bodyPr>
            <a:noAutofit/>
          </a:bodyPr>
          <a:lstStyle/>
          <a:p>
            <a:r>
              <a:rPr lang="en-US" dirty="0"/>
              <a:t>Today</a:t>
            </a:r>
          </a:p>
        </p:txBody>
      </p:sp>
      <p:sp>
        <p:nvSpPr>
          <p:cNvPr id="3" name="Content Placeholder 2">
            <a:extLst>
              <a:ext uri="{FF2B5EF4-FFF2-40B4-BE49-F238E27FC236}">
                <a16:creationId xmlns:a16="http://schemas.microsoft.com/office/drawing/2014/main" id="{A7DF5C7B-CFBA-3847-81D7-8A2F7FE67DEA}"/>
              </a:ext>
            </a:extLst>
          </p:cNvPr>
          <p:cNvSpPr>
            <a:spLocks noGrp="1"/>
          </p:cNvSpPr>
          <p:nvPr>
            <p:ph idx="1"/>
          </p:nvPr>
        </p:nvSpPr>
        <p:spPr>
          <a:xfrm>
            <a:off x="1114945" y="3199057"/>
            <a:ext cx="7886700" cy="3630887"/>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sz="2400" dirty="0">
              <a:solidFill>
                <a:schemeClr val="bg1"/>
              </a:solidFill>
            </a:endParaRPr>
          </a:p>
          <a:p>
            <a:endParaRPr lang="en-US" dirty="0"/>
          </a:p>
        </p:txBody>
      </p:sp>
      <p:sp>
        <p:nvSpPr>
          <p:cNvPr id="5" name="TextBox 4">
            <a:extLst>
              <a:ext uri="{FF2B5EF4-FFF2-40B4-BE49-F238E27FC236}">
                <a16:creationId xmlns:a16="http://schemas.microsoft.com/office/drawing/2014/main" id="{C3F05E5A-5085-2A48-9D45-9D065DB5A40F}"/>
              </a:ext>
            </a:extLst>
          </p:cNvPr>
          <p:cNvSpPr txBox="1"/>
          <p:nvPr/>
        </p:nvSpPr>
        <p:spPr>
          <a:xfrm>
            <a:off x="683568" y="1316398"/>
            <a:ext cx="7880810" cy="4401205"/>
          </a:xfrm>
          <a:prstGeom prst="rect">
            <a:avLst/>
          </a:prstGeom>
          <a:noFill/>
        </p:spPr>
        <p:txBody>
          <a:bodyPr wrap="square" rtlCol="0">
            <a:spAutoFit/>
          </a:bodyPr>
          <a:lstStyle/>
          <a:p>
            <a:r>
              <a:rPr lang="en-US" sz="2000" dirty="0"/>
              <a:t>Welcome 1</a:t>
            </a:r>
            <a:r>
              <a:rPr lang="en-US" sz="2000" baseline="30000" dirty="0"/>
              <a:t>st</a:t>
            </a:r>
            <a:r>
              <a:rPr lang="en-US" sz="2000" dirty="0"/>
              <a:t> years to the Department of Computer Science and to the UCL Industry Exchange Network!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Today’s session is an ideas hack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Know that before you can program and build things you need to understand the problem domains to be solved</a:t>
            </a:r>
          </a:p>
          <a:p>
            <a:endParaRPr lang="en-US" sz="2000" dirty="0"/>
          </a:p>
          <a:p>
            <a:pPr marL="342900" indent="-342900">
              <a:buFont typeface="Arial" panose="020B0604020202020204" pitchFamily="34" charset="0"/>
              <a:buChar char="•"/>
            </a:pPr>
            <a:r>
              <a:rPr lang="en-US" sz="2000" dirty="0"/>
              <a:t>Get a first glimpse of real world requirements creation and capture inspired by our guest speakers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After hearing about problems in the humanitarian sector, generate some ideas and sketches for apps solutions that will improve a particular UCL AI research project.</a:t>
            </a:r>
          </a:p>
        </p:txBody>
      </p:sp>
      <p:grpSp>
        <p:nvGrpSpPr>
          <p:cNvPr id="9" name="Group 8">
            <a:extLst>
              <a:ext uri="{FF2B5EF4-FFF2-40B4-BE49-F238E27FC236}">
                <a16:creationId xmlns:a16="http://schemas.microsoft.com/office/drawing/2014/main" id="{84E49271-31DC-7F40-AE76-3D0C1C48C1F2}"/>
              </a:ext>
            </a:extLst>
          </p:cNvPr>
          <p:cNvGrpSpPr/>
          <p:nvPr/>
        </p:nvGrpSpPr>
        <p:grpSpPr>
          <a:xfrm>
            <a:off x="3563887" y="-49214"/>
            <a:ext cx="5000491" cy="1050763"/>
            <a:chOff x="0" y="4398334"/>
            <a:chExt cx="12192000" cy="2459666"/>
          </a:xfrm>
        </p:grpSpPr>
        <p:pic>
          <p:nvPicPr>
            <p:cNvPr id="10" name="Picture 39">
              <a:extLst>
                <a:ext uri="{FF2B5EF4-FFF2-40B4-BE49-F238E27FC236}">
                  <a16:creationId xmlns:a16="http://schemas.microsoft.com/office/drawing/2014/main" id="{36079476-8302-2242-BA46-B73C5FFF9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7" descr="Image result for UK SCIENCE &amp; INNOVATION NETWORK LOGO">
              <a:extLst>
                <a:ext uri="{FF2B5EF4-FFF2-40B4-BE49-F238E27FC236}">
                  <a16:creationId xmlns:a16="http://schemas.microsoft.com/office/drawing/2014/main" id="{0CB92A27-0127-3B44-BFF7-5CF401918659}"/>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Image result for ancssc">
              <a:extLst>
                <a:ext uri="{FF2B5EF4-FFF2-40B4-BE49-F238E27FC236}">
                  <a16:creationId xmlns:a16="http://schemas.microsoft.com/office/drawing/2014/main" id="{74C9D07E-C04D-704C-8E6E-CFD9D95A12B9}"/>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6574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7A7A-FDC1-8444-9F24-51E416ECC454}"/>
              </a:ext>
            </a:extLst>
          </p:cNvPr>
          <p:cNvSpPr>
            <a:spLocks noGrp="1"/>
          </p:cNvSpPr>
          <p:nvPr>
            <p:ph type="title"/>
          </p:nvPr>
        </p:nvSpPr>
        <p:spPr>
          <a:xfrm>
            <a:off x="467544" y="246237"/>
            <a:ext cx="7886700" cy="994172"/>
          </a:xfrm>
        </p:spPr>
        <p:txBody>
          <a:bodyPr/>
          <a:lstStyle/>
          <a:p>
            <a:r>
              <a:rPr lang="en-US" dirty="0"/>
              <a:t>Brainstorming</a:t>
            </a:r>
          </a:p>
        </p:txBody>
      </p:sp>
      <p:grpSp>
        <p:nvGrpSpPr>
          <p:cNvPr id="3" name="Group 2">
            <a:extLst>
              <a:ext uri="{FF2B5EF4-FFF2-40B4-BE49-F238E27FC236}">
                <a16:creationId xmlns:a16="http://schemas.microsoft.com/office/drawing/2014/main" id="{726856AD-6F15-478B-8A4A-38C0F210F0E7}"/>
              </a:ext>
            </a:extLst>
          </p:cNvPr>
          <p:cNvGrpSpPr/>
          <p:nvPr/>
        </p:nvGrpSpPr>
        <p:grpSpPr>
          <a:xfrm>
            <a:off x="323528" y="1297000"/>
            <a:ext cx="5219872" cy="3546087"/>
            <a:chOff x="3924127" y="1223133"/>
            <a:chExt cx="5219872" cy="3546087"/>
          </a:xfrm>
        </p:grpSpPr>
        <p:pic>
          <p:nvPicPr>
            <p:cNvPr id="14" name="Picture 13">
              <a:extLst>
                <a:ext uri="{FF2B5EF4-FFF2-40B4-BE49-F238E27FC236}">
                  <a16:creationId xmlns:a16="http://schemas.microsoft.com/office/drawing/2014/main" id="{F1D00C69-A96B-0F46-B0B7-2CF0196725E5}"/>
                </a:ext>
              </a:extLst>
            </p:cNvPr>
            <p:cNvPicPr>
              <a:picLocks noChangeAspect="1"/>
            </p:cNvPicPr>
            <p:nvPr/>
          </p:nvPicPr>
          <p:blipFill>
            <a:blip r:embed="rId2"/>
            <a:stretch>
              <a:fillRect/>
            </a:stretch>
          </p:blipFill>
          <p:spPr>
            <a:xfrm>
              <a:off x="3924127" y="1223133"/>
              <a:ext cx="1328996" cy="1792345"/>
            </a:xfrm>
            <a:prstGeom prst="rect">
              <a:avLst/>
            </a:prstGeom>
          </p:spPr>
        </p:pic>
        <p:pic>
          <p:nvPicPr>
            <p:cNvPr id="15" name="Picture 14">
              <a:extLst>
                <a:ext uri="{FF2B5EF4-FFF2-40B4-BE49-F238E27FC236}">
                  <a16:creationId xmlns:a16="http://schemas.microsoft.com/office/drawing/2014/main" id="{2F22787C-AD11-DC49-9B1D-CC5922E6125D}"/>
                </a:ext>
              </a:extLst>
            </p:cNvPr>
            <p:cNvPicPr>
              <a:picLocks noChangeAspect="1"/>
            </p:cNvPicPr>
            <p:nvPr/>
          </p:nvPicPr>
          <p:blipFill>
            <a:blip r:embed="rId2"/>
            <a:stretch>
              <a:fillRect/>
            </a:stretch>
          </p:blipFill>
          <p:spPr>
            <a:xfrm>
              <a:off x="3924127" y="2996176"/>
              <a:ext cx="1371600" cy="1773044"/>
            </a:xfrm>
            <a:prstGeom prst="rect">
              <a:avLst/>
            </a:prstGeom>
          </p:spPr>
        </p:pic>
        <p:pic>
          <p:nvPicPr>
            <p:cNvPr id="16" name="Picture 15">
              <a:extLst>
                <a:ext uri="{FF2B5EF4-FFF2-40B4-BE49-F238E27FC236}">
                  <a16:creationId xmlns:a16="http://schemas.microsoft.com/office/drawing/2014/main" id="{98D31219-314B-0746-9FFE-02611AB6AEAB}"/>
                </a:ext>
              </a:extLst>
            </p:cNvPr>
            <p:cNvPicPr>
              <a:picLocks noChangeAspect="1"/>
            </p:cNvPicPr>
            <p:nvPr/>
          </p:nvPicPr>
          <p:blipFill>
            <a:blip r:embed="rId2"/>
            <a:stretch>
              <a:fillRect/>
            </a:stretch>
          </p:blipFill>
          <p:spPr>
            <a:xfrm>
              <a:off x="5253124" y="1223133"/>
              <a:ext cx="1371600" cy="1801646"/>
            </a:xfrm>
            <a:prstGeom prst="rect">
              <a:avLst/>
            </a:prstGeom>
          </p:spPr>
        </p:pic>
        <p:pic>
          <p:nvPicPr>
            <p:cNvPr id="17" name="Picture 16">
              <a:extLst>
                <a:ext uri="{FF2B5EF4-FFF2-40B4-BE49-F238E27FC236}">
                  <a16:creationId xmlns:a16="http://schemas.microsoft.com/office/drawing/2014/main" id="{95F2B10F-F843-0C4F-9693-A21AA3AEB344}"/>
                </a:ext>
              </a:extLst>
            </p:cNvPr>
            <p:cNvPicPr>
              <a:picLocks noChangeAspect="1"/>
            </p:cNvPicPr>
            <p:nvPr/>
          </p:nvPicPr>
          <p:blipFill>
            <a:blip r:embed="rId2"/>
            <a:stretch>
              <a:fillRect/>
            </a:stretch>
          </p:blipFill>
          <p:spPr>
            <a:xfrm>
              <a:off x="6582120" y="1223133"/>
              <a:ext cx="1371600" cy="1817615"/>
            </a:xfrm>
            <a:prstGeom prst="rect">
              <a:avLst/>
            </a:prstGeom>
          </p:spPr>
        </p:pic>
        <p:pic>
          <p:nvPicPr>
            <p:cNvPr id="18" name="Picture 17">
              <a:extLst>
                <a:ext uri="{FF2B5EF4-FFF2-40B4-BE49-F238E27FC236}">
                  <a16:creationId xmlns:a16="http://schemas.microsoft.com/office/drawing/2014/main" id="{24D3FCC0-E343-C446-9B3F-D707960059AF}"/>
                </a:ext>
              </a:extLst>
            </p:cNvPr>
            <p:cNvPicPr>
              <a:picLocks noChangeAspect="1"/>
            </p:cNvPicPr>
            <p:nvPr/>
          </p:nvPicPr>
          <p:blipFill>
            <a:blip r:embed="rId2"/>
            <a:stretch>
              <a:fillRect/>
            </a:stretch>
          </p:blipFill>
          <p:spPr>
            <a:xfrm>
              <a:off x="7772399" y="2981875"/>
              <a:ext cx="1371600" cy="1773044"/>
            </a:xfrm>
            <a:prstGeom prst="rect">
              <a:avLst/>
            </a:prstGeom>
          </p:spPr>
        </p:pic>
        <p:pic>
          <p:nvPicPr>
            <p:cNvPr id="19" name="Picture 18">
              <a:extLst>
                <a:ext uri="{FF2B5EF4-FFF2-40B4-BE49-F238E27FC236}">
                  <a16:creationId xmlns:a16="http://schemas.microsoft.com/office/drawing/2014/main" id="{1631475B-76F9-5B41-8F24-70B25BE4DB63}"/>
                </a:ext>
              </a:extLst>
            </p:cNvPr>
            <p:cNvPicPr>
              <a:picLocks noChangeAspect="1"/>
            </p:cNvPicPr>
            <p:nvPr/>
          </p:nvPicPr>
          <p:blipFill>
            <a:blip r:embed="rId2"/>
            <a:stretch>
              <a:fillRect/>
            </a:stretch>
          </p:blipFill>
          <p:spPr>
            <a:xfrm>
              <a:off x="5295727" y="2996176"/>
              <a:ext cx="1371600" cy="1773044"/>
            </a:xfrm>
            <a:prstGeom prst="rect">
              <a:avLst/>
            </a:prstGeom>
          </p:spPr>
        </p:pic>
        <p:pic>
          <p:nvPicPr>
            <p:cNvPr id="20" name="Picture 19">
              <a:extLst>
                <a:ext uri="{FF2B5EF4-FFF2-40B4-BE49-F238E27FC236}">
                  <a16:creationId xmlns:a16="http://schemas.microsoft.com/office/drawing/2014/main" id="{1AFD4412-F4AE-4B44-A63E-0922B4ACB8AE}"/>
                </a:ext>
              </a:extLst>
            </p:cNvPr>
            <p:cNvPicPr>
              <a:picLocks noChangeAspect="1"/>
            </p:cNvPicPr>
            <p:nvPr/>
          </p:nvPicPr>
          <p:blipFill>
            <a:blip r:embed="rId2"/>
            <a:stretch>
              <a:fillRect/>
            </a:stretch>
          </p:blipFill>
          <p:spPr>
            <a:xfrm>
              <a:off x="6582120" y="2981875"/>
              <a:ext cx="1371600" cy="1773044"/>
            </a:xfrm>
            <a:prstGeom prst="rect">
              <a:avLst/>
            </a:prstGeom>
          </p:spPr>
        </p:pic>
        <p:pic>
          <p:nvPicPr>
            <p:cNvPr id="21" name="Picture 20">
              <a:extLst>
                <a:ext uri="{FF2B5EF4-FFF2-40B4-BE49-F238E27FC236}">
                  <a16:creationId xmlns:a16="http://schemas.microsoft.com/office/drawing/2014/main" id="{51A8CC90-7E7B-254D-A082-91510AF5E0EE}"/>
                </a:ext>
              </a:extLst>
            </p:cNvPr>
            <p:cNvPicPr>
              <a:picLocks noChangeAspect="1"/>
            </p:cNvPicPr>
            <p:nvPr/>
          </p:nvPicPr>
          <p:blipFill>
            <a:blip r:embed="rId2"/>
            <a:stretch>
              <a:fillRect/>
            </a:stretch>
          </p:blipFill>
          <p:spPr>
            <a:xfrm>
              <a:off x="7772399" y="1223133"/>
              <a:ext cx="1371600" cy="1773044"/>
            </a:xfrm>
            <a:prstGeom prst="rect">
              <a:avLst/>
            </a:prstGeom>
          </p:spPr>
        </p:pic>
      </p:grpSp>
      <p:pic>
        <p:nvPicPr>
          <p:cNvPr id="24" name="Picture 23">
            <a:extLst>
              <a:ext uri="{FF2B5EF4-FFF2-40B4-BE49-F238E27FC236}">
                <a16:creationId xmlns:a16="http://schemas.microsoft.com/office/drawing/2014/main" id="{FFB170B0-F18D-D14C-B360-7EE9014DD335}"/>
              </a:ext>
            </a:extLst>
          </p:cNvPr>
          <p:cNvPicPr>
            <a:picLocks noChangeAspect="1"/>
          </p:cNvPicPr>
          <p:nvPr/>
        </p:nvPicPr>
        <p:blipFill>
          <a:blip r:embed="rId3"/>
          <a:stretch>
            <a:fillRect/>
          </a:stretch>
        </p:blipFill>
        <p:spPr>
          <a:xfrm>
            <a:off x="5940152" y="2420888"/>
            <a:ext cx="3229559" cy="2808312"/>
          </a:xfrm>
          <a:prstGeom prst="rect">
            <a:avLst/>
          </a:prstGeom>
        </p:spPr>
      </p:pic>
      <p:grpSp>
        <p:nvGrpSpPr>
          <p:cNvPr id="22" name="Group 21">
            <a:extLst>
              <a:ext uri="{FF2B5EF4-FFF2-40B4-BE49-F238E27FC236}">
                <a16:creationId xmlns:a16="http://schemas.microsoft.com/office/drawing/2014/main" id="{CD341AC3-E945-F748-97C4-E91A710597EE}"/>
              </a:ext>
            </a:extLst>
          </p:cNvPr>
          <p:cNvGrpSpPr/>
          <p:nvPr/>
        </p:nvGrpSpPr>
        <p:grpSpPr>
          <a:xfrm>
            <a:off x="3563887" y="-49214"/>
            <a:ext cx="5000491" cy="1050763"/>
            <a:chOff x="0" y="4398334"/>
            <a:chExt cx="12192000" cy="2459666"/>
          </a:xfrm>
        </p:grpSpPr>
        <p:pic>
          <p:nvPicPr>
            <p:cNvPr id="26" name="Picture 39">
              <a:extLst>
                <a:ext uri="{FF2B5EF4-FFF2-40B4-BE49-F238E27FC236}">
                  <a16:creationId xmlns:a16="http://schemas.microsoft.com/office/drawing/2014/main" id="{6655AF36-4554-7047-8E91-5B18C93B95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7" descr="Image result for UK SCIENCE &amp; INNOVATION NETWORK LOGO">
              <a:extLst>
                <a:ext uri="{FF2B5EF4-FFF2-40B4-BE49-F238E27FC236}">
                  <a16:creationId xmlns:a16="http://schemas.microsoft.com/office/drawing/2014/main" id="{50012F45-DCA3-F646-B8C7-09E031E9C2E4}"/>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0" descr="Image result for ancssc">
              <a:extLst>
                <a:ext uri="{FF2B5EF4-FFF2-40B4-BE49-F238E27FC236}">
                  <a16:creationId xmlns:a16="http://schemas.microsoft.com/office/drawing/2014/main" id="{2D30401D-2FAF-E44D-87BE-7E8F7BAEF88E}"/>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C618A4B6-4E86-7D4F-AAD5-A963B59A7834}"/>
              </a:ext>
            </a:extLst>
          </p:cNvPr>
          <p:cNvSpPr/>
          <p:nvPr/>
        </p:nvSpPr>
        <p:spPr>
          <a:xfrm>
            <a:off x="29590" y="4907291"/>
            <a:ext cx="5982570" cy="1200329"/>
          </a:xfrm>
          <a:prstGeom prst="rect">
            <a:avLst/>
          </a:prstGeom>
        </p:spPr>
        <p:txBody>
          <a:bodyPr wrap="square">
            <a:spAutoFit/>
          </a:bodyPr>
          <a:lstStyle/>
          <a:p>
            <a:pPr>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Fast sketch a few distinct ideas - think out side the box.</a:t>
            </a:r>
          </a:p>
          <a:p>
            <a:pPr>
              <a:spcAft>
                <a:spcPts val="0"/>
              </a:spcAft>
            </a:pPr>
            <a:endPar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Generate a variety of solutions to your challenge and push beyond your first initial idea.</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2995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E0E6E5-CA6C-0B44-B9C6-41FAB4BBDEFB}"/>
              </a:ext>
            </a:extLst>
          </p:cNvPr>
          <p:cNvPicPr>
            <a:picLocks noChangeAspect="1"/>
          </p:cNvPicPr>
          <p:nvPr/>
        </p:nvPicPr>
        <p:blipFill>
          <a:blip r:embed="rId2">
            <a:alphaModFix amt="37000"/>
          </a:blip>
          <a:stretch>
            <a:fillRect/>
          </a:stretch>
        </p:blipFill>
        <p:spPr>
          <a:xfrm>
            <a:off x="5067765" y="2550277"/>
            <a:ext cx="4088423" cy="4088423"/>
          </a:xfrm>
          <a:prstGeom prst="rect">
            <a:avLst/>
          </a:prstGeom>
        </p:spPr>
      </p:pic>
      <p:sp>
        <p:nvSpPr>
          <p:cNvPr id="2" name="Title 1">
            <a:extLst>
              <a:ext uri="{FF2B5EF4-FFF2-40B4-BE49-F238E27FC236}">
                <a16:creationId xmlns:a16="http://schemas.microsoft.com/office/drawing/2014/main" id="{EF7794E9-16E2-A545-B58E-4276B86AB818}"/>
              </a:ext>
            </a:extLst>
          </p:cNvPr>
          <p:cNvSpPr>
            <a:spLocks noGrp="1"/>
          </p:cNvSpPr>
          <p:nvPr>
            <p:ph type="title"/>
          </p:nvPr>
        </p:nvSpPr>
        <p:spPr>
          <a:xfrm>
            <a:off x="232368" y="1437704"/>
            <a:ext cx="7886700" cy="994172"/>
          </a:xfrm>
        </p:spPr>
        <p:txBody>
          <a:bodyPr/>
          <a:lstStyle/>
          <a:p>
            <a:r>
              <a:rPr lang="en-US" dirty="0"/>
              <a:t>Storyboard and sketch your best idea!</a:t>
            </a:r>
          </a:p>
        </p:txBody>
      </p:sp>
      <p:sp>
        <p:nvSpPr>
          <p:cNvPr id="3" name="Content Placeholder 2">
            <a:extLst>
              <a:ext uri="{FF2B5EF4-FFF2-40B4-BE49-F238E27FC236}">
                <a16:creationId xmlns:a16="http://schemas.microsoft.com/office/drawing/2014/main" id="{02BF92E6-0A96-6C46-A0D0-084A21A43F69}"/>
              </a:ext>
            </a:extLst>
          </p:cNvPr>
          <p:cNvSpPr>
            <a:spLocks noGrp="1"/>
          </p:cNvSpPr>
          <p:nvPr>
            <p:ph idx="1"/>
          </p:nvPr>
        </p:nvSpPr>
        <p:spPr>
          <a:xfrm>
            <a:off x="232368" y="2077823"/>
            <a:ext cx="9144000" cy="3263504"/>
          </a:xfrm>
        </p:spPr>
        <p:txBody>
          <a:bodyPr/>
          <a:lstStyle/>
          <a:p>
            <a:r>
              <a:rPr lang="en-US" dirty="0"/>
              <a:t>Choose one of your ideas and develop this into a more detailed solution</a:t>
            </a:r>
          </a:p>
        </p:txBody>
      </p:sp>
      <p:pic>
        <p:nvPicPr>
          <p:cNvPr id="4" name="Picture 3">
            <a:extLst>
              <a:ext uri="{FF2B5EF4-FFF2-40B4-BE49-F238E27FC236}">
                <a16:creationId xmlns:a16="http://schemas.microsoft.com/office/drawing/2014/main" id="{0DE515D9-F858-6A45-A127-9A232A24B7E6}"/>
              </a:ext>
            </a:extLst>
          </p:cNvPr>
          <p:cNvPicPr>
            <a:picLocks noChangeAspect="1"/>
          </p:cNvPicPr>
          <p:nvPr/>
        </p:nvPicPr>
        <p:blipFill>
          <a:blip r:embed="rId3"/>
          <a:stretch>
            <a:fillRect/>
          </a:stretch>
        </p:blipFill>
        <p:spPr>
          <a:xfrm>
            <a:off x="12188" y="2656076"/>
            <a:ext cx="1733204" cy="2337477"/>
          </a:xfrm>
          <a:prstGeom prst="rect">
            <a:avLst/>
          </a:prstGeom>
        </p:spPr>
      </p:pic>
      <p:pic>
        <p:nvPicPr>
          <p:cNvPr id="5" name="Picture 4">
            <a:extLst>
              <a:ext uri="{FF2B5EF4-FFF2-40B4-BE49-F238E27FC236}">
                <a16:creationId xmlns:a16="http://schemas.microsoft.com/office/drawing/2014/main" id="{D7CA610F-E434-4F44-8940-2E8997A9D621}"/>
              </a:ext>
            </a:extLst>
          </p:cNvPr>
          <p:cNvPicPr>
            <a:picLocks noChangeAspect="1"/>
          </p:cNvPicPr>
          <p:nvPr/>
        </p:nvPicPr>
        <p:blipFill>
          <a:blip r:embed="rId3"/>
          <a:stretch>
            <a:fillRect/>
          </a:stretch>
        </p:blipFill>
        <p:spPr>
          <a:xfrm>
            <a:off x="1723639" y="4221088"/>
            <a:ext cx="1792623" cy="2417612"/>
          </a:xfrm>
          <a:prstGeom prst="rect">
            <a:avLst/>
          </a:prstGeom>
        </p:spPr>
      </p:pic>
      <p:pic>
        <p:nvPicPr>
          <p:cNvPr id="6" name="Picture 5">
            <a:extLst>
              <a:ext uri="{FF2B5EF4-FFF2-40B4-BE49-F238E27FC236}">
                <a16:creationId xmlns:a16="http://schemas.microsoft.com/office/drawing/2014/main" id="{71F18F96-4BED-C74B-806E-D0A9C7314120}"/>
              </a:ext>
            </a:extLst>
          </p:cNvPr>
          <p:cNvPicPr>
            <a:picLocks noChangeAspect="1"/>
          </p:cNvPicPr>
          <p:nvPr/>
        </p:nvPicPr>
        <p:blipFill>
          <a:blip r:embed="rId3"/>
          <a:stretch>
            <a:fillRect/>
          </a:stretch>
        </p:blipFill>
        <p:spPr>
          <a:xfrm>
            <a:off x="3516263" y="2640732"/>
            <a:ext cx="1744580" cy="2352820"/>
          </a:xfrm>
          <a:prstGeom prst="rect">
            <a:avLst/>
          </a:prstGeom>
        </p:spPr>
      </p:pic>
      <p:grpSp>
        <p:nvGrpSpPr>
          <p:cNvPr id="10" name="Group 9">
            <a:extLst>
              <a:ext uri="{FF2B5EF4-FFF2-40B4-BE49-F238E27FC236}">
                <a16:creationId xmlns:a16="http://schemas.microsoft.com/office/drawing/2014/main" id="{27AB169D-C305-1548-8C2A-465120269DEC}"/>
              </a:ext>
            </a:extLst>
          </p:cNvPr>
          <p:cNvGrpSpPr/>
          <p:nvPr/>
        </p:nvGrpSpPr>
        <p:grpSpPr>
          <a:xfrm>
            <a:off x="3563887" y="-49214"/>
            <a:ext cx="5000491" cy="1050763"/>
            <a:chOff x="0" y="4398334"/>
            <a:chExt cx="12192000" cy="2459666"/>
          </a:xfrm>
        </p:grpSpPr>
        <p:pic>
          <p:nvPicPr>
            <p:cNvPr id="11" name="Picture 39">
              <a:extLst>
                <a:ext uri="{FF2B5EF4-FFF2-40B4-BE49-F238E27FC236}">
                  <a16:creationId xmlns:a16="http://schemas.microsoft.com/office/drawing/2014/main" id="{1236DCC5-80F2-4946-A137-5B7522D995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7" descr="Image result for UK SCIENCE &amp; INNOVATION NETWORK LOGO">
              <a:extLst>
                <a:ext uri="{FF2B5EF4-FFF2-40B4-BE49-F238E27FC236}">
                  <a16:creationId xmlns:a16="http://schemas.microsoft.com/office/drawing/2014/main" id="{14C6B443-6EAD-DE40-9730-3161B7DE3AC4}"/>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0" descr="Image result for ancssc">
              <a:extLst>
                <a:ext uri="{FF2B5EF4-FFF2-40B4-BE49-F238E27FC236}">
                  <a16:creationId xmlns:a16="http://schemas.microsoft.com/office/drawing/2014/main" id="{41C887B4-B357-AC4A-A154-2C37B8190D87}"/>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285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CEAE-6248-DB47-A08A-991A3886F378}"/>
              </a:ext>
            </a:extLst>
          </p:cNvPr>
          <p:cNvSpPr>
            <a:spLocks noGrp="1"/>
          </p:cNvSpPr>
          <p:nvPr>
            <p:ph type="title"/>
          </p:nvPr>
        </p:nvSpPr>
        <p:spPr>
          <a:xfrm>
            <a:off x="429145" y="1330600"/>
            <a:ext cx="7886700" cy="994172"/>
          </a:xfrm>
        </p:spPr>
        <p:txBody>
          <a:bodyPr>
            <a:normAutofit/>
          </a:bodyPr>
          <a:lstStyle/>
          <a:p>
            <a:r>
              <a:rPr lang="en-US" dirty="0">
                <a:latin typeface="Zapfino" panose="03030300040707070C03" pitchFamily="66" charset="77"/>
              </a:rPr>
              <a:t>That’s a wrap!</a:t>
            </a:r>
          </a:p>
        </p:txBody>
      </p:sp>
      <p:sp>
        <p:nvSpPr>
          <p:cNvPr id="3" name="Content Placeholder 2">
            <a:extLst>
              <a:ext uri="{FF2B5EF4-FFF2-40B4-BE49-F238E27FC236}">
                <a16:creationId xmlns:a16="http://schemas.microsoft.com/office/drawing/2014/main" id="{FCE2B3DA-2713-ED40-95B1-C82594427E88}"/>
              </a:ext>
            </a:extLst>
          </p:cNvPr>
          <p:cNvSpPr>
            <a:spLocks noGrp="1"/>
          </p:cNvSpPr>
          <p:nvPr>
            <p:ph idx="1"/>
          </p:nvPr>
        </p:nvSpPr>
        <p:spPr>
          <a:xfrm>
            <a:off x="755576" y="2060848"/>
            <a:ext cx="7886700" cy="1800200"/>
          </a:xfrm>
        </p:spPr>
        <p:txBody>
          <a:bodyPr>
            <a:noAutofit/>
          </a:bodyPr>
          <a:lstStyle/>
          <a:p>
            <a:pPr marL="342900" indent="-342900">
              <a:buFont typeface="Arial" panose="020B0604020202020204" pitchFamily="34" charset="0"/>
              <a:buChar char="•"/>
            </a:pPr>
            <a:r>
              <a:rPr lang="en-US" dirty="0"/>
              <a:t>All ideas/ sketches will be taken in at the end of this session – include your names and email addresses.</a:t>
            </a:r>
          </a:p>
          <a:p>
            <a:pPr marL="342900" indent="-342900">
              <a:buFont typeface="Arial" panose="020B0604020202020204" pitchFamily="34" charset="0"/>
              <a:buChar char="•"/>
            </a:pPr>
            <a:r>
              <a:rPr lang="en-US" dirty="0"/>
              <a:t>You have one week to improve upon the idea (submission on Moodle) so take a smartphone/tablet photo of the sketch before you submit it today.</a:t>
            </a:r>
          </a:p>
          <a:p>
            <a:pPr marL="342900" indent="-342900">
              <a:buFont typeface="Arial" panose="020B0604020202020204" pitchFamily="34" charset="0"/>
              <a:buChar char="•"/>
            </a:pPr>
            <a:r>
              <a:rPr lang="en-US" dirty="0"/>
              <a:t>You will be invited to take part in the rest of the Hackathon Series. </a:t>
            </a:r>
            <a:r>
              <a:rPr lang="en-US" b="1" dirty="0"/>
              <a:t>We are talent spotting - </a:t>
            </a:r>
            <a:r>
              <a:rPr lang="en-US" dirty="0"/>
              <a:t>if they are really good we will reach out to you regarding internships and future industry projects!</a:t>
            </a:r>
          </a:p>
          <a:p>
            <a:pPr marL="342900" indent="-342900">
              <a:buFont typeface="Arial" panose="020B0604020202020204" pitchFamily="34" charset="0"/>
              <a:buChar char="•"/>
            </a:pPr>
            <a:r>
              <a:rPr lang="en-US" dirty="0"/>
              <a:t>We will collate the best ideas to put forward as project proposals.</a:t>
            </a:r>
          </a:p>
          <a:p>
            <a:pPr marL="342900" indent="-342900">
              <a:buFont typeface="Arial" panose="020B0604020202020204" pitchFamily="34" charset="0"/>
              <a:buChar char="•"/>
            </a:pPr>
            <a:r>
              <a:rPr lang="en-US" dirty="0"/>
              <a:t>All CS students in all year groups are welcome to join the Hackathon Series with X5GON developers. The full dates will be published.</a:t>
            </a:r>
          </a:p>
          <a:p>
            <a:endParaRPr lang="en-US" sz="1000" dirty="0"/>
          </a:p>
        </p:txBody>
      </p:sp>
      <p:grpSp>
        <p:nvGrpSpPr>
          <p:cNvPr id="4" name="Group 3">
            <a:extLst>
              <a:ext uri="{FF2B5EF4-FFF2-40B4-BE49-F238E27FC236}">
                <a16:creationId xmlns:a16="http://schemas.microsoft.com/office/drawing/2014/main" id="{738CF6F6-3328-8447-ABF7-D2D63210FC16}"/>
              </a:ext>
            </a:extLst>
          </p:cNvPr>
          <p:cNvGrpSpPr/>
          <p:nvPr/>
        </p:nvGrpSpPr>
        <p:grpSpPr>
          <a:xfrm>
            <a:off x="3563887" y="-49214"/>
            <a:ext cx="5000491" cy="1050763"/>
            <a:chOff x="0" y="4398334"/>
            <a:chExt cx="12192000" cy="2459666"/>
          </a:xfrm>
        </p:grpSpPr>
        <p:pic>
          <p:nvPicPr>
            <p:cNvPr id="5" name="Picture 39">
              <a:extLst>
                <a:ext uri="{FF2B5EF4-FFF2-40B4-BE49-F238E27FC236}">
                  <a16:creationId xmlns:a16="http://schemas.microsoft.com/office/drawing/2014/main" id="{CD8CE171-9707-A340-86C1-22426527C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7" descr="Image result for UK SCIENCE &amp; INNOVATION NETWORK LOGO">
              <a:extLst>
                <a:ext uri="{FF2B5EF4-FFF2-40B4-BE49-F238E27FC236}">
                  <a16:creationId xmlns:a16="http://schemas.microsoft.com/office/drawing/2014/main" id="{10442E11-7A6C-A746-BB52-EBCDB8595289}"/>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0" descr="Image result for ancssc">
              <a:extLst>
                <a:ext uri="{FF2B5EF4-FFF2-40B4-BE49-F238E27FC236}">
                  <a16:creationId xmlns:a16="http://schemas.microsoft.com/office/drawing/2014/main" id="{2DA85C6F-E0A5-324E-8388-43A23F4E52BC}"/>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60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861E-D76F-964A-B6FC-E89A9BE69FD4}"/>
              </a:ext>
            </a:extLst>
          </p:cNvPr>
          <p:cNvSpPr>
            <a:spLocks noGrp="1"/>
          </p:cNvSpPr>
          <p:nvPr>
            <p:ph type="title"/>
          </p:nvPr>
        </p:nvSpPr>
        <p:spPr>
          <a:xfrm>
            <a:off x="579622" y="278623"/>
            <a:ext cx="2500613" cy="592370"/>
          </a:xfrm>
        </p:spPr>
        <p:txBody>
          <a:bodyPr>
            <a:noAutofit/>
          </a:bodyPr>
          <a:lstStyle/>
          <a:p>
            <a:r>
              <a:rPr lang="en-US" dirty="0"/>
              <a:t>Background</a:t>
            </a:r>
          </a:p>
        </p:txBody>
      </p:sp>
      <p:sp>
        <p:nvSpPr>
          <p:cNvPr id="3" name="Content Placeholder 2">
            <a:extLst>
              <a:ext uri="{FF2B5EF4-FFF2-40B4-BE49-F238E27FC236}">
                <a16:creationId xmlns:a16="http://schemas.microsoft.com/office/drawing/2014/main" id="{A7DF5C7B-CFBA-3847-81D7-8A2F7FE67DEA}"/>
              </a:ext>
            </a:extLst>
          </p:cNvPr>
          <p:cNvSpPr>
            <a:spLocks noGrp="1"/>
          </p:cNvSpPr>
          <p:nvPr>
            <p:ph idx="1"/>
          </p:nvPr>
        </p:nvSpPr>
        <p:spPr>
          <a:xfrm>
            <a:off x="1114945" y="3199057"/>
            <a:ext cx="7886700" cy="3630887"/>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sz="2400" dirty="0">
              <a:solidFill>
                <a:schemeClr val="bg1"/>
              </a:solidFill>
            </a:endParaRPr>
          </a:p>
          <a:p>
            <a:endParaRPr lang="en-US" dirty="0"/>
          </a:p>
        </p:txBody>
      </p:sp>
      <p:sp>
        <p:nvSpPr>
          <p:cNvPr id="5" name="TextBox 4">
            <a:extLst>
              <a:ext uri="{FF2B5EF4-FFF2-40B4-BE49-F238E27FC236}">
                <a16:creationId xmlns:a16="http://schemas.microsoft.com/office/drawing/2014/main" id="{C3F05E5A-5085-2A48-9D45-9D065DB5A40F}"/>
              </a:ext>
            </a:extLst>
          </p:cNvPr>
          <p:cNvSpPr txBox="1"/>
          <p:nvPr/>
        </p:nvSpPr>
        <p:spPr>
          <a:xfrm>
            <a:off x="696107" y="1316398"/>
            <a:ext cx="7880810" cy="4401205"/>
          </a:xfrm>
          <a:prstGeom prst="rect">
            <a:avLst/>
          </a:prstGeom>
          <a:noFill/>
        </p:spPr>
        <p:txBody>
          <a:bodyPr wrap="square" rtlCol="0">
            <a:spAutoFit/>
          </a:bodyPr>
          <a:lstStyle/>
          <a:p>
            <a:r>
              <a:rPr lang="en-US" sz="2000" dirty="0"/>
              <a:t>At UCL you will be given many </a:t>
            </a:r>
            <a:r>
              <a:rPr lang="en-US" sz="2000" b="1" u="sng" dirty="0"/>
              <a:t>real</a:t>
            </a:r>
            <a:r>
              <a:rPr lang="en-US" sz="2000" dirty="0"/>
              <a:t> clients to work with over your degree, in a variety of team structures.</a:t>
            </a:r>
          </a:p>
          <a:p>
            <a:endParaRPr lang="en-US" sz="2000" dirty="0"/>
          </a:p>
          <a:p>
            <a:r>
              <a:rPr lang="en-US" sz="2000" dirty="0"/>
              <a:t>In this event, you are today sponsored by the British Embassy’s UK Science and Innovation Network and the United Nations supported ANCSSC.</a:t>
            </a:r>
          </a:p>
          <a:p>
            <a:endParaRPr lang="en-US" sz="2000" dirty="0"/>
          </a:p>
          <a:p>
            <a:r>
              <a:rPr lang="en-US" sz="2000" dirty="0"/>
              <a:t>You will shortly hear a background to both of these </a:t>
            </a:r>
            <a:r>
              <a:rPr lang="en-US" sz="2000" dirty="0" err="1"/>
              <a:t>organisations</a:t>
            </a:r>
            <a:r>
              <a:rPr lang="en-US" sz="2000" dirty="0"/>
              <a:t> and what they are looking for in the design of an App.</a:t>
            </a:r>
          </a:p>
          <a:p>
            <a:endParaRPr lang="en-US" sz="2000" dirty="0"/>
          </a:p>
          <a:p>
            <a:r>
              <a:rPr lang="en-US" sz="2000" b="1" dirty="0"/>
              <a:t>But first…</a:t>
            </a:r>
            <a:endParaRPr lang="en-US" sz="2000" dirty="0"/>
          </a:p>
          <a:p>
            <a:endParaRPr lang="en-US" sz="2000" dirty="0"/>
          </a:p>
          <a:p>
            <a:r>
              <a:rPr lang="en-US" sz="2000" dirty="0"/>
              <a:t>Imagine you have access to an index of over 100,000+ educational assets and materials, even in other languages….</a:t>
            </a:r>
          </a:p>
        </p:txBody>
      </p:sp>
      <p:grpSp>
        <p:nvGrpSpPr>
          <p:cNvPr id="9" name="Group 8">
            <a:extLst>
              <a:ext uri="{FF2B5EF4-FFF2-40B4-BE49-F238E27FC236}">
                <a16:creationId xmlns:a16="http://schemas.microsoft.com/office/drawing/2014/main" id="{84E49271-31DC-7F40-AE76-3D0C1C48C1F2}"/>
              </a:ext>
            </a:extLst>
          </p:cNvPr>
          <p:cNvGrpSpPr/>
          <p:nvPr/>
        </p:nvGrpSpPr>
        <p:grpSpPr>
          <a:xfrm>
            <a:off x="3563887" y="-49214"/>
            <a:ext cx="5000491" cy="1050763"/>
            <a:chOff x="0" y="4398334"/>
            <a:chExt cx="12192000" cy="2459666"/>
          </a:xfrm>
        </p:grpSpPr>
        <p:pic>
          <p:nvPicPr>
            <p:cNvPr id="10" name="Picture 39">
              <a:extLst>
                <a:ext uri="{FF2B5EF4-FFF2-40B4-BE49-F238E27FC236}">
                  <a16:creationId xmlns:a16="http://schemas.microsoft.com/office/drawing/2014/main" id="{36079476-8302-2242-BA46-B73C5FFF9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7" descr="Image result for UK SCIENCE &amp; INNOVATION NETWORK LOGO">
              <a:extLst>
                <a:ext uri="{FF2B5EF4-FFF2-40B4-BE49-F238E27FC236}">
                  <a16:creationId xmlns:a16="http://schemas.microsoft.com/office/drawing/2014/main" id="{0CB92A27-0127-3B44-BFF7-5CF401918659}"/>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Image result for ancssc">
              <a:extLst>
                <a:ext uri="{FF2B5EF4-FFF2-40B4-BE49-F238E27FC236}">
                  <a16:creationId xmlns:a16="http://schemas.microsoft.com/office/drawing/2014/main" id="{74C9D07E-C04D-704C-8E6E-CFD9D95A12B9}"/>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641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861E-D76F-964A-B6FC-E89A9BE69FD4}"/>
              </a:ext>
            </a:extLst>
          </p:cNvPr>
          <p:cNvSpPr>
            <a:spLocks noGrp="1"/>
          </p:cNvSpPr>
          <p:nvPr>
            <p:ph type="title"/>
          </p:nvPr>
        </p:nvSpPr>
        <p:spPr>
          <a:xfrm>
            <a:off x="579622" y="278623"/>
            <a:ext cx="2500613" cy="592370"/>
          </a:xfrm>
        </p:spPr>
        <p:txBody>
          <a:bodyPr>
            <a:noAutofit/>
          </a:bodyPr>
          <a:lstStyle/>
          <a:p>
            <a:r>
              <a:rPr lang="en-US" dirty="0"/>
              <a:t>X5GON</a:t>
            </a:r>
          </a:p>
        </p:txBody>
      </p:sp>
      <p:sp>
        <p:nvSpPr>
          <p:cNvPr id="3" name="Content Placeholder 2">
            <a:extLst>
              <a:ext uri="{FF2B5EF4-FFF2-40B4-BE49-F238E27FC236}">
                <a16:creationId xmlns:a16="http://schemas.microsoft.com/office/drawing/2014/main" id="{A7DF5C7B-CFBA-3847-81D7-8A2F7FE67DEA}"/>
              </a:ext>
            </a:extLst>
          </p:cNvPr>
          <p:cNvSpPr>
            <a:spLocks noGrp="1"/>
          </p:cNvSpPr>
          <p:nvPr>
            <p:ph idx="1"/>
          </p:nvPr>
        </p:nvSpPr>
        <p:spPr>
          <a:xfrm>
            <a:off x="1114945" y="3199057"/>
            <a:ext cx="7886700" cy="3630887"/>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sz="2400" dirty="0">
              <a:solidFill>
                <a:schemeClr val="bg1"/>
              </a:solidFill>
            </a:endParaRPr>
          </a:p>
          <a:p>
            <a:endParaRPr lang="en-US" dirty="0"/>
          </a:p>
        </p:txBody>
      </p:sp>
      <p:sp>
        <p:nvSpPr>
          <p:cNvPr id="5" name="TextBox 4">
            <a:extLst>
              <a:ext uri="{FF2B5EF4-FFF2-40B4-BE49-F238E27FC236}">
                <a16:creationId xmlns:a16="http://schemas.microsoft.com/office/drawing/2014/main" id="{C3F05E5A-5085-2A48-9D45-9D065DB5A40F}"/>
              </a:ext>
            </a:extLst>
          </p:cNvPr>
          <p:cNvSpPr txBox="1"/>
          <p:nvPr/>
        </p:nvSpPr>
        <p:spPr>
          <a:xfrm>
            <a:off x="696107" y="1316398"/>
            <a:ext cx="7880810" cy="5355312"/>
          </a:xfrm>
          <a:prstGeom prst="rect">
            <a:avLst/>
          </a:prstGeom>
          <a:noFill/>
        </p:spPr>
        <p:txBody>
          <a:bodyPr wrap="square" rtlCol="0">
            <a:spAutoFit/>
          </a:bodyPr>
          <a:lstStyle/>
          <a:p>
            <a:r>
              <a:rPr lang="en-US" dirty="0"/>
              <a:t>X5GON (https://platform.x5gon.org) is an international project supported by UCL Computer Science to share </a:t>
            </a:r>
            <a:r>
              <a:rPr lang="en-US" b="1" u="sng" dirty="0"/>
              <a:t>Open Education Resources (OERs). </a:t>
            </a:r>
          </a:p>
          <a:p>
            <a:endParaRPr lang="en-US" dirty="0"/>
          </a:p>
          <a:p>
            <a:r>
              <a:rPr lang="en-US" dirty="0"/>
              <a:t>Examples of such resources are videos, lectures, teaching materials, forms and sample data for education. Many institutes around the world are contributing their education resources.</a:t>
            </a:r>
          </a:p>
          <a:p>
            <a:endParaRPr lang="en-US" dirty="0"/>
          </a:p>
          <a:p>
            <a:r>
              <a:rPr lang="en-US" dirty="0"/>
              <a:t>Content recommendation systems are notably absent in the field of OER management. Like YouTube and Spotify, recommending material is a way to gather better models of use of such media. X5GON uses AI to build together recommendations.</a:t>
            </a:r>
            <a:br>
              <a:rPr lang="en-US" dirty="0"/>
            </a:br>
            <a:endParaRPr lang="en-US" dirty="0"/>
          </a:p>
          <a:p>
            <a:r>
              <a:rPr lang="en-US" dirty="0"/>
              <a:t>X5GON snippets allow you to develop apps to mine and make use of OER and allow media to be transcribed and translated into other languages.</a:t>
            </a:r>
          </a:p>
          <a:p>
            <a:endParaRPr lang="en-US" dirty="0"/>
          </a:p>
          <a:p>
            <a:r>
              <a:rPr lang="en-US" dirty="0"/>
              <a:t>More information is available at </a:t>
            </a:r>
          </a:p>
          <a:p>
            <a:r>
              <a:rPr lang="en-US" dirty="0"/>
              <a:t>https://platform.x5gon.org/docs/x5gon-docs.pdf</a:t>
            </a:r>
          </a:p>
          <a:p>
            <a:endParaRPr lang="en-US" dirty="0"/>
          </a:p>
          <a:p>
            <a:endParaRPr lang="en-US" dirty="0"/>
          </a:p>
        </p:txBody>
      </p:sp>
      <p:grpSp>
        <p:nvGrpSpPr>
          <p:cNvPr id="9" name="Group 8">
            <a:extLst>
              <a:ext uri="{FF2B5EF4-FFF2-40B4-BE49-F238E27FC236}">
                <a16:creationId xmlns:a16="http://schemas.microsoft.com/office/drawing/2014/main" id="{84E49271-31DC-7F40-AE76-3D0C1C48C1F2}"/>
              </a:ext>
            </a:extLst>
          </p:cNvPr>
          <p:cNvGrpSpPr/>
          <p:nvPr/>
        </p:nvGrpSpPr>
        <p:grpSpPr>
          <a:xfrm>
            <a:off x="3563887" y="-49214"/>
            <a:ext cx="5000491" cy="1050763"/>
            <a:chOff x="0" y="4398334"/>
            <a:chExt cx="12192000" cy="2459666"/>
          </a:xfrm>
        </p:grpSpPr>
        <p:pic>
          <p:nvPicPr>
            <p:cNvPr id="10" name="Picture 39">
              <a:extLst>
                <a:ext uri="{FF2B5EF4-FFF2-40B4-BE49-F238E27FC236}">
                  <a16:creationId xmlns:a16="http://schemas.microsoft.com/office/drawing/2014/main" id="{36079476-8302-2242-BA46-B73C5FFF9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7" descr="Image result for UK SCIENCE &amp; INNOVATION NETWORK LOGO">
              <a:extLst>
                <a:ext uri="{FF2B5EF4-FFF2-40B4-BE49-F238E27FC236}">
                  <a16:creationId xmlns:a16="http://schemas.microsoft.com/office/drawing/2014/main" id="{0CB92A27-0127-3B44-BFF7-5CF401918659}"/>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Image result for ancssc">
              <a:extLst>
                <a:ext uri="{FF2B5EF4-FFF2-40B4-BE49-F238E27FC236}">
                  <a16:creationId xmlns:a16="http://schemas.microsoft.com/office/drawing/2014/main" id="{74C9D07E-C04D-704C-8E6E-CFD9D95A12B9}"/>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071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861E-D76F-964A-B6FC-E89A9BE69FD4}"/>
              </a:ext>
            </a:extLst>
          </p:cNvPr>
          <p:cNvSpPr>
            <a:spLocks noGrp="1"/>
          </p:cNvSpPr>
          <p:nvPr>
            <p:ph type="title"/>
          </p:nvPr>
        </p:nvSpPr>
        <p:spPr>
          <a:xfrm>
            <a:off x="579622" y="278623"/>
            <a:ext cx="2500613" cy="592370"/>
          </a:xfrm>
        </p:spPr>
        <p:txBody>
          <a:bodyPr>
            <a:noAutofit/>
          </a:bodyPr>
          <a:lstStyle/>
          <a:p>
            <a:r>
              <a:rPr lang="en-US" dirty="0"/>
              <a:t>Consider…</a:t>
            </a:r>
          </a:p>
        </p:txBody>
      </p:sp>
      <p:sp>
        <p:nvSpPr>
          <p:cNvPr id="3" name="Content Placeholder 2">
            <a:extLst>
              <a:ext uri="{FF2B5EF4-FFF2-40B4-BE49-F238E27FC236}">
                <a16:creationId xmlns:a16="http://schemas.microsoft.com/office/drawing/2014/main" id="{A7DF5C7B-CFBA-3847-81D7-8A2F7FE67DEA}"/>
              </a:ext>
            </a:extLst>
          </p:cNvPr>
          <p:cNvSpPr>
            <a:spLocks noGrp="1"/>
          </p:cNvSpPr>
          <p:nvPr>
            <p:ph idx="1"/>
          </p:nvPr>
        </p:nvSpPr>
        <p:spPr>
          <a:xfrm>
            <a:off x="1114945" y="3199057"/>
            <a:ext cx="7886700" cy="3630887"/>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sz="2400" dirty="0">
              <a:solidFill>
                <a:schemeClr val="bg1"/>
              </a:solidFill>
            </a:endParaRPr>
          </a:p>
          <a:p>
            <a:endParaRPr lang="en-US" dirty="0"/>
          </a:p>
        </p:txBody>
      </p:sp>
      <p:sp>
        <p:nvSpPr>
          <p:cNvPr id="5" name="TextBox 4">
            <a:extLst>
              <a:ext uri="{FF2B5EF4-FFF2-40B4-BE49-F238E27FC236}">
                <a16:creationId xmlns:a16="http://schemas.microsoft.com/office/drawing/2014/main" id="{C3F05E5A-5085-2A48-9D45-9D065DB5A40F}"/>
              </a:ext>
            </a:extLst>
          </p:cNvPr>
          <p:cNvSpPr txBox="1"/>
          <p:nvPr/>
        </p:nvSpPr>
        <p:spPr>
          <a:xfrm>
            <a:off x="696107" y="1316398"/>
            <a:ext cx="7880810" cy="5324535"/>
          </a:xfrm>
          <a:prstGeom prst="rect">
            <a:avLst/>
          </a:prstGeom>
          <a:noFill/>
        </p:spPr>
        <p:txBody>
          <a:bodyPr wrap="square" rtlCol="0">
            <a:spAutoFit/>
          </a:bodyPr>
          <a:lstStyle/>
          <a:p>
            <a:r>
              <a:rPr lang="en-US" sz="2000" dirty="0"/>
              <a:t>In short, consider the following app experiences in your tasks:</a:t>
            </a:r>
          </a:p>
          <a:p>
            <a:endParaRPr lang="en-US" sz="2000" dirty="0"/>
          </a:p>
          <a:p>
            <a:pPr marL="342900" indent="-342900">
              <a:buFont typeface="Arial" panose="020B0604020202020204" pitchFamily="34" charset="0"/>
              <a:buChar char="•"/>
            </a:pPr>
            <a:r>
              <a:rPr lang="en-US" sz="2000" dirty="0"/>
              <a:t>Interfaces that allow media to be searched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Previewing and ranking of media</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Recommendations to be made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err="1"/>
              <a:t>Customisable</a:t>
            </a:r>
            <a:r>
              <a:rPr lang="en-US" sz="2000" dirty="0"/>
              <a:t> </a:t>
            </a:r>
            <a:r>
              <a:rPr lang="en-US" sz="2000" dirty="0" err="1"/>
              <a:t>playlistings</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Social Networking for collaborating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Translation options for </a:t>
            </a:r>
            <a:r>
              <a:rPr lang="en-US" sz="2000" dirty="0" err="1"/>
              <a:t>internationalisation</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Your own suggestions for improvements!!!</a:t>
            </a:r>
          </a:p>
          <a:p>
            <a:endParaRPr lang="en-US" sz="2000" dirty="0"/>
          </a:p>
          <a:p>
            <a:endParaRPr lang="en-US" sz="2000" dirty="0"/>
          </a:p>
        </p:txBody>
      </p:sp>
      <p:grpSp>
        <p:nvGrpSpPr>
          <p:cNvPr id="9" name="Group 8">
            <a:extLst>
              <a:ext uri="{FF2B5EF4-FFF2-40B4-BE49-F238E27FC236}">
                <a16:creationId xmlns:a16="http://schemas.microsoft.com/office/drawing/2014/main" id="{84E49271-31DC-7F40-AE76-3D0C1C48C1F2}"/>
              </a:ext>
            </a:extLst>
          </p:cNvPr>
          <p:cNvGrpSpPr/>
          <p:nvPr/>
        </p:nvGrpSpPr>
        <p:grpSpPr>
          <a:xfrm>
            <a:off x="3563887" y="-49214"/>
            <a:ext cx="5000491" cy="1050763"/>
            <a:chOff x="0" y="4398334"/>
            <a:chExt cx="12192000" cy="2459666"/>
          </a:xfrm>
        </p:grpSpPr>
        <p:pic>
          <p:nvPicPr>
            <p:cNvPr id="10" name="Picture 39">
              <a:extLst>
                <a:ext uri="{FF2B5EF4-FFF2-40B4-BE49-F238E27FC236}">
                  <a16:creationId xmlns:a16="http://schemas.microsoft.com/office/drawing/2014/main" id="{36079476-8302-2242-BA46-B73C5FFF9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7" descr="Image result for UK SCIENCE &amp; INNOVATION NETWORK LOGO">
              <a:extLst>
                <a:ext uri="{FF2B5EF4-FFF2-40B4-BE49-F238E27FC236}">
                  <a16:creationId xmlns:a16="http://schemas.microsoft.com/office/drawing/2014/main" id="{0CB92A27-0127-3B44-BFF7-5CF401918659}"/>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Image result for ancssc">
              <a:extLst>
                <a:ext uri="{FF2B5EF4-FFF2-40B4-BE49-F238E27FC236}">
                  <a16:creationId xmlns:a16="http://schemas.microsoft.com/office/drawing/2014/main" id="{74C9D07E-C04D-704C-8E6E-CFD9D95A12B9}"/>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8249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861E-D76F-964A-B6FC-E89A9BE69FD4}"/>
              </a:ext>
            </a:extLst>
          </p:cNvPr>
          <p:cNvSpPr>
            <a:spLocks noGrp="1"/>
          </p:cNvSpPr>
          <p:nvPr>
            <p:ph type="title"/>
          </p:nvPr>
        </p:nvSpPr>
        <p:spPr>
          <a:xfrm>
            <a:off x="579622" y="278623"/>
            <a:ext cx="2500613" cy="592370"/>
          </a:xfrm>
        </p:spPr>
        <p:txBody>
          <a:bodyPr>
            <a:noAutofit/>
          </a:bodyPr>
          <a:lstStyle/>
          <a:p>
            <a:r>
              <a:rPr lang="en-US" dirty="0"/>
              <a:t>The Task</a:t>
            </a:r>
          </a:p>
        </p:txBody>
      </p:sp>
      <p:sp>
        <p:nvSpPr>
          <p:cNvPr id="5" name="TextBox 4">
            <a:extLst>
              <a:ext uri="{FF2B5EF4-FFF2-40B4-BE49-F238E27FC236}">
                <a16:creationId xmlns:a16="http://schemas.microsoft.com/office/drawing/2014/main" id="{C3F05E5A-5085-2A48-9D45-9D065DB5A40F}"/>
              </a:ext>
            </a:extLst>
          </p:cNvPr>
          <p:cNvSpPr txBox="1"/>
          <p:nvPr/>
        </p:nvSpPr>
        <p:spPr>
          <a:xfrm>
            <a:off x="683568" y="1456679"/>
            <a:ext cx="7880810" cy="3477875"/>
          </a:xfrm>
          <a:prstGeom prst="rect">
            <a:avLst/>
          </a:prstGeom>
          <a:noFill/>
        </p:spPr>
        <p:txBody>
          <a:bodyPr wrap="square" rtlCol="0">
            <a:spAutoFit/>
          </a:bodyPr>
          <a:lstStyle/>
          <a:p>
            <a:r>
              <a:rPr lang="en-US" sz="2000" dirty="0"/>
              <a:t>Draw out an app interface in pairs with the given theme.</a:t>
            </a:r>
          </a:p>
          <a:p>
            <a:endParaRPr lang="en-US" sz="2000" dirty="0"/>
          </a:p>
          <a:p>
            <a:r>
              <a:rPr lang="en-US" sz="2000" dirty="0"/>
              <a:t>It should be fully labelled (and legible). It will be submitted on paper. </a:t>
            </a:r>
          </a:p>
          <a:p>
            <a:endParaRPr lang="en-US" sz="2000" dirty="0"/>
          </a:p>
          <a:p>
            <a:r>
              <a:rPr lang="en-US" sz="2000" dirty="0"/>
              <a:t>You can draw as many other preliminary app sketches as you wish but you must submit ONE app interface sketch by the end of today’s session.</a:t>
            </a:r>
          </a:p>
          <a:p>
            <a:endParaRPr lang="en-US" sz="2000" dirty="0"/>
          </a:p>
          <a:p>
            <a:r>
              <a:rPr lang="en-US" sz="2000" dirty="0"/>
              <a:t>You will have one week to improve the design, submit electronically on Moodle - take a smartphone photo before you hand in your sketch.</a:t>
            </a:r>
          </a:p>
        </p:txBody>
      </p:sp>
      <p:grpSp>
        <p:nvGrpSpPr>
          <p:cNvPr id="9" name="Group 8">
            <a:extLst>
              <a:ext uri="{FF2B5EF4-FFF2-40B4-BE49-F238E27FC236}">
                <a16:creationId xmlns:a16="http://schemas.microsoft.com/office/drawing/2014/main" id="{84E49271-31DC-7F40-AE76-3D0C1C48C1F2}"/>
              </a:ext>
            </a:extLst>
          </p:cNvPr>
          <p:cNvGrpSpPr/>
          <p:nvPr/>
        </p:nvGrpSpPr>
        <p:grpSpPr>
          <a:xfrm>
            <a:off x="3563887" y="-49214"/>
            <a:ext cx="5000491" cy="1050763"/>
            <a:chOff x="0" y="4398334"/>
            <a:chExt cx="12192000" cy="2459666"/>
          </a:xfrm>
        </p:grpSpPr>
        <p:pic>
          <p:nvPicPr>
            <p:cNvPr id="10" name="Picture 39">
              <a:extLst>
                <a:ext uri="{FF2B5EF4-FFF2-40B4-BE49-F238E27FC236}">
                  <a16:creationId xmlns:a16="http://schemas.microsoft.com/office/drawing/2014/main" id="{36079476-8302-2242-BA46-B73C5FFF9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7" descr="Image result for UK SCIENCE &amp; INNOVATION NETWORK LOGO">
              <a:extLst>
                <a:ext uri="{FF2B5EF4-FFF2-40B4-BE49-F238E27FC236}">
                  <a16:creationId xmlns:a16="http://schemas.microsoft.com/office/drawing/2014/main" id="{0CB92A27-0127-3B44-BFF7-5CF401918659}"/>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Image result for ancssc">
              <a:extLst>
                <a:ext uri="{FF2B5EF4-FFF2-40B4-BE49-F238E27FC236}">
                  <a16:creationId xmlns:a16="http://schemas.microsoft.com/office/drawing/2014/main" id="{74C9D07E-C04D-704C-8E6E-CFD9D95A12B9}"/>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806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861E-D76F-964A-B6FC-E89A9BE69FD4}"/>
              </a:ext>
            </a:extLst>
          </p:cNvPr>
          <p:cNvSpPr>
            <a:spLocks noGrp="1"/>
          </p:cNvSpPr>
          <p:nvPr>
            <p:ph type="title"/>
          </p:nvPr>
        </p:nvSpPr>
        <p:spPr>
          <a:xfrm>
            <a:off x="579621" y="278623"/>
            <a:ext cx="2984265" cy="592370"/>
          </a:xfrm>
        </p:spPr>
        <p:txBody>
          <a:bodyPr>
            <a:noAutofit/>
          </a:bodyPr>
          <a:lstStyle/>
          <a:p>
            <a:r>
              <a:rPr lang="en-US" sz="2800" dirty="0"/>
              <a:t>FTW (For The Win)</a:t>
            </a:r>
          </a:p>
        </p:txBody>
      </p:sp>
      <p:sp>
        <p:nvSpPr>
          <p:cNvPr id="3" name="Content Placeholder 2">
            <a:extLst>
              <a:ext uri="{FF2B5EF4-FFF2-40B4-BE49-F238E27FC236}">
                <a16:creationId xmlns:a16="http://schemas.microsoft.com/office/drawing/2014/main" id="{A7DF5C7B-CFBA-3847-81D7-8A2F7FE67DEA}"/>
              </a:ext>
            </a:extLst>
          </p:cNvPr>
          <p:cNvSpPr>
            <a:spLocks noGrp="1"/>
          </p:cNvSpPr>
          <p:nvPr>
            <p:ph idx="1"/>
          </p:nvPr>
        </p:nvSpPr>
        <p:spPr>
          <a:xfrm>
            <a:off x="1114945" y="3199057"/>
            <a:ext cx="7886700" cy="3630887"/>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sz="2400" dirty="0">
              <a:solidFill>
                <a:schemeClr val="bg1"/>
              </a:solidFill>
            </a:endParaRPr>
          </a:p>
          <a:p>
            <a:endParaRPr lang="en-US" dirty="0"/>
          </a:p>
        </p:txBody>
      </p:sp>
      <p:sp>
        <p:nvSpPr>
          <p:cNvPr id="5" name="TextBox 4">
            <a:extLst>
              <a:ext uri="{FF2B5EF4-FFF2-40B4-BE49-F238E27FC236}">
                <a16:creationId xmlns:a16="http://schemas.microsoft.com/office/drawing/2014/main" id="{C3F05E5A-5085-2A48-9D45-9D065DB5A40F}"/>
              </a:ext>
            </a:extLst>
          </p:cNvPr>
          <p:cNvSpPr txBox="1"/>
          <p:nvPr/>
        </p:nvSpPr>
        <p:spPr>
          <a:xfrm>
            <a:off x="683568" y="1412776"/>
            <a:ext cx="7880810" cy="5016758"/>
          </a:xfrm>
          <a:prstGeom prst="rect">
            <a:avLst/>
          </a:prstGeom>
          <a:noFill/>
        </p:spPr>
        <p:txBody>
          <a:bodyPr wrap="square" rtlCol="0">
            <a:spAutoFit/>
          </a:bodyPr>
          <a:lstStyle/>
          <a:p>
            <a:endParaRPr lang="en-US" sz="2000" dirty="0"/>
          </a:p>
          <a:p>
            <a:r>
              <a:rPr lang="en-US" sz="2000" dirty="0"/>
              <a:t>Your designs today will go into a pool of projects to be taken up by CS students to build early prototypes.</a:t>
            </a:r>
          </a:p>
          <a:p>
            <a:endParaRPr lang="en-US" sz="2000" dirty="0"/>
          </a:p>
          <a:p>
            <a:r>
              <a:rPr lang="en-US" sz="2000" dirty="0"/>
              <a:t>The top 10 chosen by the British Embassy will enter a European competition, </a:t>
            </a:r>
            <a:r>
              <a:rPr lang="en-US" sz="2000" b="1" dirty="0"/>
              <a:t>the F’AI’R Hackathon Series</a:t>
            </a:r>
            <a:r>
              <a:rPr lang="en-US" sz="2000" dirty="0"/>
              <a:t>.</a:t>
            </a:r>
          </a:p>
          <a:p>
            <a:endParaRPr lang="en-US" sz="2000" b="1" dirty="0"/>
          </a:p>
          <a:p>
            <a:r>
              <a:rPr lang="en-US" sz="2000" b="1" dirty="0"/>
              <a:t>The winning 3 teams of developers from UCL Computer Science will be sent to Paris in February 2020 </a:t>
            </a:r>
            <a:r>
              <a:rPr lang="en-US" sz="2000" dirty="0"/>
              <a:t>with several other universities, presenting to the British Embassy and affiliates.</a:t>
            </a:r>
          </a:p>
          <a:p>
            <a:endParaRPr lang="en-US" sz="2000" dirty="0"/>
          </a:p>
          <a:p>
            <a:r>
              <a:rPr lang="en-US" sz="2000" dirty="0"/>
              <a:t>For MSc students in summer 2020 they will build the best solutions for the United Nations and the British Embassy.</a:t>
            </a:r>
          </a:p>
          <a:p>
            <a:endParaRPr lang="en-US" sz="2000" dirty="0"/>
          </a:p>
          <a:p>
            <a:endParaRPr lang="en-US" sz="2000" dirty="0"/>
          </a:p>
          <a:p>
            <a:endParaRPr lang="en-US" sz="2000" dirty="0"/>
          </a:p>
        </p:txBody>
      </p:sp>
      <p:grpSp>
        <p:nvGrpSpPr>
          <p:cNvPr id="9" name="Group 8">
            <a:extLst>
              <a:ext uri="{FF2B5EF4-FFF2-40B4-BE49-F238E27FC236}">
                <a16:creationId xmlns:a16="http://schemas.microsoft.com/office/drawing/2014/main" id="{84E49271-31DC-7F40-AE76-3D0C1C48C1F2}"/>
              </a:ext>
            </a:extLst>
          </p:cNvPr>
          <p:cNvGrpSpPr/>
          <p:nvPr/>
        </p:nvGrpSpPr>
        <p:grpSpPr>
          <a:xfrm>
            <a:off x="3563887" y="-49214"/>
            <a:ext cx="5000491" cy="1050763"/>
            <a:chOff x="0" y="4398334"/>
            <a:chExt cx="12192000" cy="2459666"/>
          </a:xfrm>
        </p:grpSpPr>
        <p:pic>
          <p:nvPicPr>
            <p:cNvPr id="10" name="Picture 39">
              <a:extLst>
                <a:ext uri="{FF2B5EF4-FFF2-40B4-BE49-F238E27FC236}">
                  <a16:creationId xmlns:a16="http://schemas.microsoft.com/office/drawing/2014/main" id="{36079476-8302-2242-BA46-B73C5FFF9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60138"/>
              <a:ext cx="7493788"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7" descr="Image result for UK SCIENCE &amp; INNOVATION NETWORK LOGO">
              <a:extLst>
                <a:ext uri="{FF2B5EF4-FFF2-40B4-BE49-F238E27FC236}">
                  <a16:creationId xmlns:a16="http://schemas.microsoft.com/office/drawing/2014/main" id="{0CB92A27-0127-3B44-BFF7-5CF401918659}"/>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493788" y="4860138"/>
              <a:ext cx="2054946" cy="19978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Image result for ancssc">
              <a:extLst>
                <a:ext uri="{FF2B5EF4-FFF2-40B4-BE49-F238E27FC236}">
                  <a16:creationId xmlns:a16="http://schemas.microsoft.com/office/drawing/2014/main" id="{74C9D07E-C04D-704C-8E6E-CFD9D95A12B9}"/>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t="-22688" b="-2"/>
            <a:stretch>
              <a:fillRect/>
            </a:stretch>
          </p:blipFill>
          <p:spPr bwMode="auto">
            <a:xfrm>
              <a:off x="9548734" y="4398334"/>
              <a:ext cx="2643266" cy="2454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8709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700808"/>
            <a:ext cx="8046448" cy="2088232"/>
          </a:xfrm>
        </p:spPr>
        <p:txBody>
          <a:bodyPr/>
          <a:lstStyle/>
          <a:p>
            <a:pPr algn="ctr"/>
            <a:br>
              <a:rPr lang="en-GB" sz="4400" b="1" dirty="0"/>
            </a:br>
            <a:br>
              <a:rPr lang="en-GB" sz="4400" b="1" dirty="0"/>
            </a:br>
            <a:r>
              <a:rPr lang="en-GB" sz="4400" b="1" dirty="0"/>
              <a:t>AI for the Common Good</a:t>
            </a:r>
            <a:br>
              <a:rPr lang="en-GB" sz="4400" b="1" dirty="0"/>
            </a:br>
            <a:br>
              <a:rPr lang="en-GB" sz="2300" dirty="0"/>
            </a:br>
            <a:br>
              <a:rPr lang="en-GB" sz="3200" dirty="0"/>
            </a:br>
            <a:r>
              <a:rPr lang="en-GB" sz="2000" dirty="0"/>
              <a:t>Dr  Louisa Zanoun</a:t>
            </a:r>
            <a:br>
              <a:rPr lang="en-GB" sz="2000" dirty="0"/>
            </a:br>
            <a:r>
              <a:rPr lang="en-GB" sz="2000" dirty="0"/>
              <a:t>Senior Senior &amp; Innovation  Officer</a:t>
            </a:r>
            <a:br>
              <a:rPr lang="en-GB" sz="2000" dirty="0"/>
            </a:br>
            <a:r>
              <a:rPr lang="en-GB" sz="2000" dirty="0"/>
              <a:t>British Embassy, Paris</a:t>
            </a:r>
            <a:br>
              <a:rPr lang="en-GB" sz="1700" dirty="0"/>
            </a:br>
            <a:br>
              <a:rPr lang="en-GB" sz="1500" dirty="0"/>
            </a:br>
            <a:br>
              <a:rPr lang="en-GB"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15790"/>
            <a:ext cx="1440161" cy="1108954"/>
          </a:xfrm>
          <a:prstGeom prst="rect">
            <a:avLst/>
          </a:prstGeom>
        </p:spPr>
      </p:pic>
    </p:spTree>
    <p:extLst>
      <p:ext uri="{BB962C8B-B14F-4D97-AF65-F5344CB8AC3E}">
        <p14:creationId xmlns:p14="http://schemas.microsoft.com/office/powerpoint/2010/main" val="1865262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028000" cy="648072"/>
          </a:xfrm>
        </p:spPr>
        <p:txBody>
          <a:bodyPr>
            <a:normAutofit/>
          </a:bodyPr>
          <a:lstStyle/>
          <a:p>
            <a:r>
              <a:rPr lang="en-GB" sz="3200" dirty="0"/>
              <a:t>UK Science and Innovation Network - SIN</a:t>
            </a:r>
          </a:p>
        </p:txBody>
      </p:sp>
      <p:sp>
        <p:nvSpPr>
          <p:cNvPr id="4" name="Slide Number Placeholder 3"/>
          <p:cNvSpPr>
            <a:spLocks noGrp="1"/>
          </p:cNvSpPr>
          <p:nvPr>
            <p:ph type="sldNum" sz="quarter" idx="12"/>
          </p:nvPr>
        </p:nvSpPr>
        <p:spPr/>
        <p:txBody>
          <a:bodyPr/>
          <a:lstStyle/>
          <a:p>
            <a:fld id="{E051598E-9D06-4046-8EF2-7702044C4E81}" type="slidenum">
              <a:rPr lang="en-US" smtClean="0"/>
              <a:pPr/>
              <a:t>9</a:t>
            </a:fld>
            <a:endParaRPr lang="en-US" dirty="0"/>
          </a:p>
        </p:txBody>
      </p:sp>
      <p:sp>
        <p:nvSpPr>
          <p:cNvPr id="17" name="TextBox 16"/>
          <p:cNvSpPr txBox="1"/>
          <p:nvPr/>
        </p:nvSpPr>
        <p:spPr>
          <a:xfrm>
            <a:off x="467544" y="1196752"/>
            <a:ext cx="8136904" cy="2236510"/>
          </a:xfrm>
          <a:prstGeom prst="rect">
            <a:avLst/>
          </a:prstGeom>
          <a:noFill/>
          <a:ln>
            <a:noFill/>
            <a:prstDash val="lgDash"/>
          </a:ln>
        </p:spPr>
        <p:txBody>
          <a:bodyPr wrap="square" rtlCol="0">
            <a:spAutoFit/>
          </a:bodyPr>
          <a:lstStyle/>
          <a:p>
            <a:pPr marL="180975" indent="-180975">
              <a:spcBef>
                <a:spcPts val="200"/>
              </a:spcBef>
              <a:spcAft>
                <a:spcPts val="600"/>
              </a:spcAft>
              <a:buClr>
                <a:srgbClr val="211973"/>
              </a:buClr>
              <a:buFont typeface="Arial" pitchFamily="34" charset="0"/>
              <a:buChar char="•"/>
            </a:pPr>
            <a:r>
              <a:rPr lang="en-GB" dirty="0"/>
              <a:t>The Science and Innovation Network (SIN) is a global network of UK government science and innovation officers</a:t>
            </a:r>
          </a:p>
          <a:p>
            <a:pPr marL="180975" indent="-180975">
              <a:spcBef>
                <a:spcPts val="200"/>
              </a:spcBef>
              <a:spcAft>
                <a:spcPts val="600"/>
              </a:spcAft>
              <a:buClr>
                <a:srgbClr val="211973"/>
              </a:buClr>
              <a:buFont typeface="Arial" pitchFamily="34" charset="0"/>
              <a:buChar char="•"/>
            </a:pPr>
            <a:r>
              <a:rPr lang="en-GB" dirty="0"/>
              <a:t>It is jointly funded by the Foreign and Commonwealth Office (FCO) and the Department for Business, Energy and Industrial Strategy (BEIS)</a:t>
            </a:r>
          </a:p>
          <a:p>
            <a:pPr marL="180975" indent="-180975">
              <a:spcBef>
                <a:spcPts val="200"/>
              </a:spcBef>
              <a:spcAft>
                <a:spcPts val="600"/>
              </a:spcAft>
              <a:buClr>
                <a:srgbClr val="211973"/>
              </a:buClr>
              <a:buFont typeface="Arial" pitchFamily="34" charset="0"/>
              <a:buChar char="•"/>
            </a:pPr>
            <a:r>
              <a:rPr lang="en-GB" dirty="0"/>
              <a:t>The network has approximately 110 officers in over 40 countries and territories around the world, building partnerships and collaborations on science and innovation</a:t>
            </a:r>
          </a:p>
        </p:txBody>
      </p:sp>
      <p:grpSp>
        <p:nvGrpSpPr>
          <p:cNvPr id="7" name="Group 221"/>
          <p:cNvGrpSpPr>
            <a:grpSpLocks noChangeAspect="1"/>
          </p:cNvGrpSpPr>
          <p:nvPr/>
        </p:nvGrpSpPr>
        <p:grpSpPr>
          <a:xfrm>
            <a:off x="1979712" y="3420495"/>
            <a:ext cx="5472608" cy="2682457"/>
            <a:chOff x="5889439" y="2645833"/>
            <a:chExt cx="13559510" cy="6646334"/>
          </a:xfrm>
          <a:solidFill>
            <a:schemeClr val="accent1"/>
          </a:solidFill>
        </p:grpSpPr>
        <p:pic>
          <p:nvPicPr>
            <p:cNvPr id="8" name="FCO-Post-Map-clean.pdf"/>
            <p:cNvPicPr>
              <a:picLocks noChangeAspect="1"/>
            </p:cNvPicPr>
            <p:nvPr/>
          </p:nvPicPr>
          <p:blipFill>
            <a:blip r:embed="rId3" cstate="print"/>
            <a:stretch>
              <a:fillRect/>
            </a:stretch>
          </p:blipFill>
          <p:spPr>
            <a:xfrm>
              <a:off x="5889439" y="2645833"/>
              <a:ext cx="13559510" cy="6646334"/>
            </a:xfrm>
            <a:prstGeom prst="rect">
              <a:avLst/>
            </a:prstGeom>
            <a:grpFill/>
            <a:ln w="3175">
              <a:miter lim="400000"/>
            </a:ln>
          </p:spPr>
        </p:pic>
        <p:sp>
          <p:nvSpPr>
            <p:cNvPr id="9" name="Flowchart: Connector 8"/>
            <p:cNvSpPr>
              <a:spLocks noChangeAspect="1"/>
            </p:cNvSpPr>
            <p:nvPr/>
          </p:nvSpPr>
          <p:spPr>
            <a:xfrm flipH="1">
              <a:off x="15167113" y="508634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0" name="Flowchart: Connector 9"/>
            <p:cNvSpPr>
              <a:spLocks noChangeAspect="1"/>
            </p:cNvSpPr>
            <p:nvPr/>
          </p:nvSpPr>
          <p:spPr>
            <a:xfrm flipH="1">
              <a:off x="9635203" y="7538851"/>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1" name="Flowchart: Connector 10"/>
            <p:cNvSpPr>
              <a:spLocks noChangeAspect="1"/>
            </p:cNvSpPr>
            <p:nvPr/>
          </p:nvSpPr>
          <p:spPr>
            <a:xfrm flipH="1">
              <a:off x="7043247" y="483540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2" name="Flowchart: Connector 11"/>
            <p:cNvSpPr>
              <a:spLocks noChangeAspect="1"/>
            </p:cNvSpPr>
            <p:nvPr/>
          </p:nvSpPr>
          <p:spPr>
            <a:xfrm flipH="1">
              <a:off x="7043247" y="508634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3" name="Flowchart: Connector 12"/>
            <p:cNvSpPr>
              <a:spLocks noChangeAspect="1"/>
            </p:cNvSpPr>
            <p:nvPr/>
          </p:nvSpPr>
          <p:spPr>
            <a:xfrm flipH="1">
              <a:off x="16346273" y="491905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5" name="Flowchart: Connector 14"/>
            <p:cNvSpPr>
              <a:spLocks noChangeAspect="1"/>
            </p:cNvSpPr>
            <p:nvPr/>
          </p:nvSpPr>
          <p:spPr>
            <a:xfrm flipH="1">
              <a:off x="16710140" y="516998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6" name="Flowchart: Connector 15"/>
            <p:cNvSpPr>
              <a:spLocks noChangeAspect="1"/>
            </p:cNvSpPr>
            <p:nvPr/>
          </p:nvSpPr>
          <p:spPr>
            <a:xfrm flipH="1">
              <a:off x="17142254" y="483540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8" name="Flowchart: Connector 17"/>
            <p:cNvSpPr>
              <a:spLocks noChangeAspect="1"/>
            </p:cNvSpPr>
            <p:nvPr/>
          </p:nvSpPr>
          <p:spPr>
            <a:xfrm flipH="1">
              <a:off x="16796564" y="442622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9" name="Flowchart: Connector 18"/>
            <p:cNvSpPr>
              <a:spLocks noChangeAspect="1"/>
            </p:cNvSpPr>
            <p:nvPr/>
          </p:nvSpPr>
          <p:spPr>
            <a:xfrm flipH="1">
              <a:off x="8780415" y="409165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0" name="Flowchart: Connector 19"/>
            <p:cNvSpPr>
              <a:spLocks noChangeAspect="1"/>
            </p:cNvSpPr>
            <p:nvPr/>
          </p:nvSpPr>
          <p:spPr>
            <a:xfrm flipH="1">
              <a:off x="8521148" y="417529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1" name="Flowchart: Connector 20"/>
            <p:cNvSpPr>
              <a:spLocks noChangeAspect="1"/>
            </p:cNvSpPr>
            <p:nvPr/>
          </p:nvSpPr>
          <p:spPr>
            <a:xfrm flipH="1">
              <a:off x="8607569" y="409165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2" name="Flowchart: Connector 21"/>
            <p:cNvSpPr>
              <a:spLocks noChangeAspect="1"/>
            </p:cNvSpPr>
            <p:nvPr/>
          </p:nvSpPr>
          <p:spPr>
            <a:xfrm flipH="1">
              <a:off x="9721625" y="798799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3" name="Flowchart: Connector 22"/>
            <p:cNvSpPr>
              <a:spLocks noChangeAspect="1"/>
            </p:cNvSpPr>
            <p:nvPr/>
          </p:nvSpPr>
          <p:spPr>
            <a:xfrm flipH="1">
              <a:off x="17315099" y="450987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4" name="Flowchart: Connector 23"/>
            <p:cNvSpPr>
              <a:spLocks noChangeAspect="1"/>
            </p:cNvSpPr>
            <p:nvPr/>
          </p:nvSpPr>
          <p:spPr>
            <a:xfrm flipH="1">
              <a:off x="17142254" y="516998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5" name="Flowchart: Connector 24"/>
            <p:cNvSpPr>
              <a:spLocks noChangeAspect="1"/>
            </p:cNvSpPr>
            <p:nvPr/>
          </p:nvSpPr>
          <p:spPr>
            <a:xfrm flipH="1">
              <a:off x="13779993" y="5593277"/>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6" name="Flowchart: Connector 25"/>
            <p:cNvSpPr>
              <a:spLocks noChangeAspect="1"/>
            </p:cNvSpPr>
            <p:nvPr/>
          </p:nvSpPr>
          <p:spPr>
            <a:xfrm flipH="1">
              <a:off x="14212106" y="5593277"/>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7" name="Flowchart: Connector 26"/>
            <p:cNvSpPr>
              <a:spLocks noChangeAspect="1"/>
            </p:cNvSpPr>
            <p:nvPr/>
          </p:nvSpPr>
          <p:spPr>
            <a:xfrm flipH="1">
              <a:off x="13516651" y="6803355"/>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8" name="Flowchart: Connector 27"/>
            <p:cNvSpPr>
              <a:spLocks noChangeAspect="1"/>
            </p:cNvSpPr>
            <p:nvPr/>
          </p:nvSpPr>
          <p:spPr>
            <a:xfrm flipH="1">
              <a:off x="8175458" y="442622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9" name="Flowchart: Connector 28"/>
            <p:cNvSpPr>
              <a:spLocks noChangeAspect="1"/>
            </p:cNvSpPr>
            <p:nvPr/>
          </p:nvSpPr>
          <p:spPr>
            <a:xfrm flipH="1">
              <a:off x="7805326" y="525362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0" name="Flowchart: Connector 29"/>
            <p:cNvSpPr>
              <a:spLocks noChangeAspect="1"/>
            </p:cNvSpPr>
            <p:nvPr/>
          </p:nvSpPr>
          <p:spPr>
            <a:xfrm flipH="1">
              <a:off x="8261880" y="491905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1" name="Flowchart: Connector 30"/>
            <p:cNvSpPr>
              <a:spLocks noChangeAspect="1"/>
            </p:cNvSpPr>
            <p:nvPr/>
          </p:nvSpPr>
          <p:spPr>
            <a:xfrm flipH="1">
              <a:off x="8607570" y="459351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2" name="Flowchart: Connector 31"/>
            <p:cNvSpPr>
              <a:spLocks noChangeAspect="1"/>
            </p:cNvSpPr>
            <p:nvPr/>
          </p:nvSpPr>
          <p:spPr>
            <a:xfrm flipH="1">
              <a:off x="8693993" y="442622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3" name="Flowchart: Connector 32"/>
            <p:cNvSpPr>
              <a:spLocks noChangeAspect="1"/>
            </p:cNvSpPr>
            <p:nvPr/>
          </p:nvSpPr>
          <p:spPr>
            <a:xfrm flipH="1">
              <a:off x="15167113" y="591881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4" name="Flowchart: Connector 33"/>
            <p:cNvSpPr>
              <a:spLocks noChangeAspect="1"/>
            </p:cNvSpPr>
            <p:nvPr/>
          </p:nvSpPr>
          <p:spPr>
            <a:xfrm flipH="1">
              <a:off x="14994268" y="5593277"/>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5" name="Flowchart: Connector 34"/>
            <p:cNvSpPr>
              <a:spLocks noChangeAspect="1"/>
            </p:cNvSpPr>
            <p:nvPr/>
          </p:nvSpPr>
          <p:spPr>
            <a:xfrm flipH="1">
              <a:off x="13430228" y="533727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6" name="Flowchart: Connector 35"/>
            <p:cNvSpPr>
              <a:spLocks noChangeAspect="1"/>
            </p:cNvSpPr>
            <p:nvPr/>
          </p:nvSpPr>
          <p:spPr>
            <a:xfrm flipH="1">
              <a:off x="16259850" y="616974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7" name="Flowchart: Connector 36"/>
            <p:cNvSpPr>
              <a:spLocks noChangeAspect="1"/>
            </p:cNvSpPr>
            <p:nvPr/>
          </p:nvSpPr>
          <p:spPr>
            <a:xfrm flipH="1">
              <a:off x="17664014" y="467715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8" name="Flowchart: Connector 37"/>
            <p:cNvSpPr>
              <a:spLocks noChangeAspect="1"/>
            </p:cNvSpPr>
            <p:nvPr/>
          </p:nvSpPr>
          <p:spPr>
            <a:xfrm flipH="1">
              <a:off x="17923281" y="450987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9" name="Flowchart: Connector 38"/>
            <p:cNvSpPr>
              <a:spLocks noChangeAspect="1"/>
            </p:cNvSpPr>
            <p:nvPr/>
          </p:nvSpPr>
          <p:spPr>
            <a:xfrm flipH="1">
              <a:off x="14125683" y="5593277"/>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0" name="Flowchart: Connector 39"/>
            <p:cNvSpPr>
              <a:spLocks noChangeAspect="1"/>
            </p:cNvSpPr>
            <p:nvPr/>
          </p:nvSpPr>
          <p:spPr>
            <a:xfrm flipH="1">
              <a:off x="13775918" y="375707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1" name="Flowchart: Connector 40"/>
            <p:cNvSpPr>
              <a:spLocks noChangeAspect="1"/>
            </p:cNvSpPr>
            <p:nvPr/>
          </p:nvSpPr>
          <p:spPr>
            <a:xfrm flipH="1">
              <a:off x="16346273" y="625339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2" name="Flowchart: Connector 41"/>
            <p:cNvSpPr>
              <a:spLocks noChangeAspect="1"/>
            </p:cNvSpPr>
            <p:nvPr/>
          </p:nvSpPr>
          <p:spPr>
            <a:xfrm flipH="1">
              <a:off x="13085955" y="807163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3" name="Flowchart: Connector 42"/>
            <p:cNvSpPr>
              <a:spLocks noChangeAspect="1"/>
            </p:cNvSpPr>
            <p:nvPr/>
          </p:nvSpPr>
          <p:spPr>
            <a:xfrm flipH="1">
              <a:off x="12669194" y="848388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4" name="Flowchart: Connector 43"/>
            <p:cNvSpPr>
              <a:spLocks noChangeAspect="1"/>
            </p:cNvSpPr>
            <p:nvPr/>
          </p:nvSpPr>
          <p:spPr>
            <a:xfrm flipH="1">
              <a:off x="12150658" y="450987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5" name="Flowchart: Connector 44"/>
            <p:cNvSpPr>
              <a:spLocks noChangeAspect="1"/>
            </p:cNvSpPr>
            <p:nvPr/>
          </p:nvSpPr>
          <p:spPr>
            <a:xfrm flipH="1">
              <a:off x="12496349" y="400800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6" name="Flowchart: Connector 45"/>
            <p:cNvSpPr>
              <a:spLocks noChangeAspect="1"/>
            </p:cNvSpPr>
            <p:nvPr/>
          </p:nvSpPr>
          <p:spPr>
            <a:xfrm flipH="1">
              <a:off x="12237081" y="3757074"/>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7" name="Flowchart: Connector 46"/>
            <p:cNvSpPr>
              <a:spLocks noChangeAspect="1"/>
            </p:cNvSpPr>
            <p:nvPr/>
          </p:nvSpPr>
          <p:spPr>
            <a:xfrm flipH="1">
              <a:off x="11395736" y="491905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8" name="Flowchart: Connector 47"/>
            <p:cNvSpPr>
              <a:spLocks noChangeAspect="1"/>
            </p:cNvSpPr>
            <p:nvPr/>
          </p:nvSpPr>
          <p:spPr>
            <a:xfrm flipH="1">
              <a:off x="12409926" y="483540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9" name="Flowchart: Connector 48"/>
            <p:cNvSpPr>
              <a:spLocks noChangeAspect="1"/>
            </p:cNvSpPr>
            <p:nvPr/>
          </p:nvSpPr>
          <p:spPr>
            <a:xfrm flipH="1">
              <a:off x="11568581" y="442622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0" name="Flowchart: Connector 49"/>
            <p:cNvSpPr>
              <a:spLocks noChangeAspect="1"/>
            </p:cNvSpPr>
            <p:nvPr/>
          </p:nvSpPr>
          <p:spPr>
            <a:xfrm flipH="1">
              <a:off x="12496349" y="3417793"/>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1" name="Flowchart: Connector 50"/>
            <p:cNvSpPr>
              <a:spLocks noChangeAspect="1"/>
            </p:cNvSpPr>
            <p:nvPr/>
          </p:nvSpPr>
          <p:spPr>
            <a:xfrm flipH="1">
              <a:off x="13172377" y="4844446"/>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2" name="Flowchart: Connector 51"/>
            <p:cNvSpPr>
              <a:spLocks noChangeAspect="1"/>
            </p:cNvSpPr>
            <p:nvPr/>
          </p:nvSpPr>
          <p:spPr>
            <a:xfrm flipH="1">
              <a:off x="12755616" y="425893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3" name="Flowchart: Connector 52"/>
            <p:cNvSpPr>
              <a:spLocks noChangeAspect="1"/>
            </p:cNvSpPr>
            <p:nvPr/>
          </p:nvSpPr>
          <p:spPr>
            <a:xfrm flipH="1">
              <a:off x="19003728" y="840024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4" name="Flowchart: Connector 53"/>
            <p:cNvSpPr>
              <a:spLocks noChangeAspect="1"/>
            </p:cNvSpPr>
            <p:nvPr/>
          </p:nvSpPr>
          <p:spPr>
            <a:xfrm flipH="1">
              <a:off x="11827847" y="409165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5" name="Flowchart: Connector 54"/>
            <p:cNvSpPr>
              <a:spLocks noChangeAspect="1"/>
            </p:cNvSpPr>
            <p:nvPr/>
          </p:nvSpPr>
          <p:spPr>
            <a:xfrm flipH="1">
              <a:off x="12409926" y="434258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6" name="Flowchart: Connector 55"/>
            <p:cNvSpPr>
              <a:spLocks noChangeAspect="1"/>
            </p:cNvSpPr>
            <p:nvPr/>
          </p:nvSpPr>
          <p:spPr>
            <a:xfrm flipH="1">
              <a:off x="11914270" y="434258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7" name="Flowchart: Connector 56"/>
            <p:cNvSpPr>
              <a:spLocks noChangeAspect="1"/>
            </p:cNvSpPr>
            <p:nvPr/>
          </p:nvSpPr>
          <p:spPr>
            <a:xfrm flipH="1">
              <a:off x="7129669" y="425893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1pPr>
              <a:lvl2pPr marL="0" marR="0" indent="2286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2pPr>
              <a:lvl3pPr marL="0" marR="0" indent="4572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3pPr>
              <a:lvl4pPr marL="0" marR="0" indent="6858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4pPr>
              <a:lvl5pPr marL="0" marR="0" indent="9144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5pPr>
              <a:lvl6pPr marL="0" marR="0" indent="11430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6pPr>
              <a:lvl7pPr marL="0" marR="0" indent="13716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7pPr>
              <a:lvl8pPr marL="0" marR="0" indent="16002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8pPr>
              <a:lvl9pPr marL="0" marR="0" indent="18288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9pPr>
            </a:lstStyle>
            <a:p>
              <a:pPr algn="ctr"/>
              <a:endParaRPr lang="en-GB" dirty="0"/>
            </a:p>
          </p:txBody>
        </p:sp>
        <p:sp>
          <p:nvSpPr>
            <p:cNvPr id="58" name="Flowchart: Connector 57"/>
            <p:cNvSpPr>
              <a:spLocks noChangeAspect="1"/>
            </p:cNvSpPr>
            <p:nvPr/>
          </p:nvSpPr>
          <p:spPr>
            <a:xfrm flipH="1">
              <a:off x="12150658" y="6420678"/>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1pPr>
              <a:lvl2pPr marL="0" marR="0" indent="2286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2pPr>
              <a:lvl3pPr marL="0" marR="0" indent="4572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3pPr>
              <a:lvl4pPr marL="0" marR="0" indent="6858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4pPr>
              <a:lvl5pPr marL="0" marR="0" indent="9144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5pPr>
              <a:lvl6pPr marL="0" marR="0" indent="11430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6pPr>
              <a:lvl7pPr marL="0" marR="0" indent="13716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7pPr>
              <a:lvl8pPr marL="0" marR="0" indent="16002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8pPr>
              <a:lvl9pPr marL="0" marR="0" indent="18288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9pPr>
            </a:lstStyle>
            <a:p>
              <a:pPr algn="ctr"/>
              <a:endParaRPr lang="en-GB" dirty="0"/>
            </a:p>
          </p:txBody>
        </p:sp>
        <p:sp>
          <p:nvSpPr>
            <p:cNvPr id="59" name="Flowchart: Connector 58"/>
            <p:cNvSpPr>
              <a:spLocks noChangeAspect="1"/>
            </p:cNvSpPr>
            <p:nvPr/>
          </p:nvSpPr>
          <p:spPr>
            <a:xfrm flipH="1">
              <a:off x="7302514" y="4091650"/>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1pPr>
              <a:lvl2pPr marL="0" marR="0" indent="2286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2pPr>
              <a:lvl3pPr marL="0" marR="0" indent="4572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3pPr>
              <a:lvl4pPr marL="0" marR="0" indent="6858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4pPr>
              <a:lvl5pPr marL="0" marR="0" indent="9144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5pPr>
              <a:lvl6pPr marL="0" marR="0" indent="11430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6pPr>
              <a:lvl7pPr marL="0" marR="0" indent="13716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7pPr>
              <a:lvl8pPr marL="0" marR="0" indent="16002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8pPr>
              <a:lvl9pPr marL="0" marR="0" indent="1828800" algn="ctr" defTabSz="61148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lt1"/>
                  </a:solidFill>
                  <a:effectLst/>
                  <a:uFillTx/>
                  <a:latin typeface="+mn-lt"/>
                  <a:ea typeface="+mn-ea"/>
                  <a:cs typeface="+mn-cs"/>
                  <a:sym typeface="Helvetica Light"/>
                </a:defRPr>
              </a:lvl9pPr>
            </a:lstStyle>
            <a:p>
              <a:pPr algn="ctr"/>
              <a:endParaRPr lang="en-GB" dirty="0"/>
            </a:p>
          </p:txBody>
        </p:sp>
        <p:sp>
          <p:nvSpPr>
            <p:cNvPr id="60" name="Flowchart: Connector 59"/>
            <p:cNvSpPr>
              <a:spLocks noChangeAspect="1"/>
            </p:cNvSpPr>
            <p:nvPr/>
          </p:nvSpPr>
          <p:spPr>
            <a:xfrm flipH="1">
              <a:off x="18096126" y="8238922"/>
              <a:ext cx="172845" cy="167288"/>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1" name="Flowchart: Connector 60"/>
            <p:cNvSpPr>
              <a:spLocks noChangeAspect="1"/>
            </p:cNvSpPr>
            <p:nvPr/>
          </p:nvSpPr>
          <p:spPr>
            <a:xfrm>
              <a:off x="12855100" y="3909473"/>
              <a:ext cx="174821" cy="169200"/>
            </a:xfrm>
            <a:prstGeom prst="flowChartConnector">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060581537"/>
      </p:ext>
    </p:extLst>
  </p:cSld>
  <p:clrMapOvr>
    <a:masterClrMapping/>
  </p:clrMapOvr>
</p:sld>
</file>

<file path=ppt/theme/theme1.xml><?xml version="1.0" encoding="utf-8"?>
<a:theme xmlns:a="http://schemas.openxmlformats.org/drawingml/2006/main" name="SIN_PowerPoint_Template_Style_2_(Blue)">
  <a:themeElements>
    <a:clrScheme name="Cabinet Office Theme">
      <a:dk1>
        <a:sysClr val="windowText" lastClr="000000"/>
      </a:dk1>
      <a:lt1>
        <a:sysClr val="window" lastClr="FFFFFF"/>
      </a:lt1>
      <a:dk2>
        <a:srgbClr val="005ABB"/>
      </a:dk2>
      <a:lt2>
        <a:srgbClr val="CCDEF1"/>
      </a:lt2>
      <a:accent1>
        <a:srgbClr val="5BB4E5"/>
      </a:accent1>
      <a:accent2>
        <a:srgbClr val="1A2791"/>
      </a:accent2>
      <a:accent3>
        <a:srgbClr val="78256F"/>
      </a:accent3>
      <a:accent4>
        <a:srgbClr val="ECAC00"/>
      </a:accent4>
      <a:accent5>
        <a:srgbClr val="899639"/>
      </a:accent5>
      <a:accent6>
        <a:srgbClr val="55BAB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CAD9B7E980A84694C869CCB6975033" ma:contentTypeVersion="0" ma:contentTypeDescription="Create a new document." ma:contentTypeScope="" ma:versionID="7e6e3c98c965d13a510f354004cfa7e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4B29138-40FF-4C48-81FA-DACB12104AA9}">
  <ds:schemaRefs>
    <ds:schemaRef ds:uri="http://schemas.microsoft.com/sharepoint/v3/contenttype/forms"/>
  </ds:schemaRefs>
</ds:datastoreItem>
</file>

<file path=customXml/itemProps2.xml><?xml version="1.0" encoding="utf-8"?>
<ds:datastoreItem xmlns:ds="http://schemas.openxmlformats.org/officeDocument/2006/customXml" ds:itemID="{09A79554-BF67-4BDF-8F70-10FC8E773D3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DCA054BE-2528-4160-A3F9-F946E4234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SIN_PowerPoint_Template_Style_2_(Blue)</Template>
  <TotalTime>9359</TotalTime>
  <Words>1763</Words>
  <Application>Microsoft Office PowerPoint</Application>
  <PresentationFormat>On-screen Show (4:3)</PresentationFormat>
  <Paragraphs>238</Paragraphs>
  <Slides>22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Avenir Next Condensed</vt:lpstr>
      <vt:lpstr>Calibri</vt:lpstr>
      <vt:lpstr>Calibri Light</vt:lpstr>
      <vt:lpstr>Zapfino</vt:lpstr>
      <vt:lpstr>SIN_PowerPoint_Template_Style_2_(Blue)</vt:lpstr>
      <vt:lpstr>Generation  </vt:lpstr>
      <vt:lpstr>Today</vt:lpstr>
      <vt:lpstr>Background</vt:lpstr>
      <vt:lpstr>X5GON</vt:lpstr>
      <vt:lpstr>Consider…</vt:lpstr>
      <vt:lpstr>The Task</vt:lpstr>
      <vt:lpstr>FTW (For The Win)</vt:lpstr>
      <vt:lpstr>  AI for the Common Good   Dr  Louisa Zanoun Senior Senior &amp; Innovation  Officer British Embassy, Paris   </vt:lpstr>
      <vt:lpstr>UK Science and Innovation Network - SIN</vt:lpstr>
      <vt:lpstr>UK Science and Innovation Network - SIN</vt:lpstr>
      <vt:lpstr>Why this hackathon? </vt:lpstr>
      <vt:lpstr>Why supporting this hackathon? </vt:lpstr>
      <vt:lpstr>The United Nations supported Alliance of NGOs &amp; CSOs* for South-South Cooperation (ANCSSC)  * Non-Governmental Organisations   and Civil Society Organisations</vt:lpstr>
      <vt:lpstr>Context: The UN’s Sustainable Development Goals</vt:lpstr>
      <vt:lpstr>Aims of the UN’s ANCSSC</vt:lpstr>
      <vt:lpstr>The UN supported ANCSSC has come up with 10 themes for this induction session</vt:lpstr>
      <vt:lpstr>Example 1: Digital Literacy &amp; Refugee Children  </vt:lpstr>
      <vt:lpstr>Example 2: Women Co-operatives</vt:lpstr>
      <vt:lpstr>Example 3: NGO/CSO Sustainable Project Toolkit</vt:lpstr>
      <vt:lpstr>Brainstorming</vt:lpstr>
      <vt:lpstr>Storyboard and sketch your best idea!</vt:lpstr>
      <vt:lpstr>That’s a wrap!</vt:lpstr>
    </vt:vector>
  </TitlesOfParts>
  <Company>FCO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Science &amp; Innovation</dc:title>
  <dc:creator>APRICE</dc:creator>
  <dc:description>Content</dc:description>
  <cp:lastModifiedBy>Sahan Bulathwela</cp:lastModifiedBy>
  <cp:revision>488</cp:revision>
  <dcterms:created xsi:type="dcterms:W3CDTF">2014-10-23T17:49:50Z</dcterms:created>
  <dcterms:modified xsi:type="dcterms:W3CDTF">2019-10-01T11:05:13Z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eographicalCoverage">
    <vt:lpwstr> </vt:lpwstr>
  </property>
  <property fmtid="{D5CDD505-2E9C-101B-9397-08002B2CF9AE}" pid="3" name="Privacy">
    <vt:lpwstr/>
  </property>
  <property fmtid="{D5CDD505-2E9C-101B-9397-08002B2CF9AE}" pid="4" name="Classification">
    <vt:lpwstr>UNCLASSIFIED</vt:lpwstr>
  </property>
  <property fmtid="{D5CDD505-2E9C-101B-9397-08002B2CF9AE}" pid="5" name="AlternativeTitle">
    <vt:lpwstr/>
  </property>
  <property fmtid="{D5CDD505-2E9C-101B-9397-08002B2CF9AE}" pid="6" name="BusinessUnit">
    <vt:lpwstr> </vt:lpwstr>
  </property>
  <property fmtid="{D5CDD505-2E9C-101B-9397-08002B2CF9AE}" pid="7" name="SubjectCode">
    <vt:lpwstr> </vt:lpwstr>
  </property>
  <property fmtid="{D5CDD505-2E9C-101B-9397-08002B2CF9AE}" pid="8" name="DocType">
    <vt:lpwstr>PowerPoint</vt:lpwstr>
  </property>
  <property fmtid="{D5CDD505-2E9C-101B-9397-08002B2CF9AE}" pid="9" name="SourceSystem">
    <vt:lpwstr>IREC</vt:lpwstr>
  </property>
  <property fmtid="{D5CDD505-2E9C-101B-9397-08002B2CF9AE}" pid="10" name="Originator">
    <vt:lpwstr> </vt:lpwstr>
  </property>
  <property fmtid="{D5CDD505-2E9C-101B-9397-08002B2CF9AE}" pid="11" name="MaintainMarking">
    <vt:lpwstr>True</vt:lpwstr>
  </property>
  <property fmtid="{D5CDD505-2E9C-101B-9397-08002B2CF9AE}" pid="12" name="Created">
    <vt:filetime>2012-10-10T07:00:00Z</vt:filetime>
  </property>
  <property fmtid="{D5CDD505-2E9C-101B-9397-08002B2CF9AE}" pid="13" name="ContentTypeId">
    <vt:lpwstr>0x0101008CCAD9B7E980A84694C869CCB6975033</vt:lpwstr>
  </property>
  <property fmtid="{D5CDD505-2E9C-101B-9397-08002B2CF9AE}" pid="14" name="Presentation">
    <vt:lpwstr>UK Science &amp; Innovation</vt:lpwstr>
  </property>
  <property fmtid="{D5CDD505-2E9C-101B-9397-08002B2CF9AE}" pid="15" name="SlideDescription">
    <vt:lpwstr>Content</vt:lpwstr>
  </property>
</Properties>
</file>